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90.png" ContentType="image/png"/>
  <Override PartName="/ppt/media/image81.png" ContentType="image/png"/>
  <Override PartName="/ppt/media/image80.png" ContentType="image/png"/>
  <Override PartName="/ppt/media/image79.png" ContentType="image/png"/>
  <Override PartName="/ppt/media/image87.png" ContentType="image/png"/>
  <Override PartName="/ppt/media/image6.png" ContentType="image/png"/>
  <Override PartName="/ppt/media/image61.png" ContentType="image/png"/>
  <Override PartName="/ppt/media/image86.png" ContentType="image/png"/>
  <Override PartName="/ppt/media/image5.png" ContentType="image/png"/>
  <Override PartName="/ppt/media/image60.png" ContentType="image/png"/>
  <Override PartName="/ppt/media/image4.png" ContentType="image/png"/>
  <Override PartName="/ppt/media/image8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72.gif" ContentType="image/gif"/>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85.jpeg" ContentType="image/jpe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1.png" ContentType="image/png"/>
  <Override PartName="/ppt/media/image73.png" ContentType="image/png"/>
  <Override PartName="/ppt/media/image74.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8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8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0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0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0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0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6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7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7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8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8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9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9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0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20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21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1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21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21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21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slideLayout" Target="../slideLayouts/slideLayout18.xml"/><Relationship Id="rId18" Type="http://schemas.openxmlformats.org/officeDocument/2006/relationships/slideLayout" Target="../slideLayouts/slideLayout19.xml"/><Relationship Id="rId19" Type="http://schemas.openxmlformats.org/officeDocument/2006/relationships/slideLayout" Target="../slideLayouts/slideLayout20.xml"/><Relationship Id="rId20" Type="http://schemas.openxmlformats.org/officeDocument/2006/relationships/slideLayout" Target="../slideLayouts/slideLayout21.xml"/><Relationship Id="rId21" Type="http://schemas.openxmlformats.org/officeDocument/2006/relationships/slideLayout" Target="../slideLayouts/slideLayout22.xml"/><Relationship Id="rId22" Type="http://schemas.openxmlformats.org/officeDocument/2006/relationships/slideLayout" Target="../slideLayouts/slideLayout23.xml"/><Relationship Id="rId2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20" Type="http://schemas.openxmlformats.org/officeDocument/2006/relationships/slideLayout" Target="../slideLayouts/slideLayout33.xml"/><Relationship Id="rId21" Type="http://schemas.openxmlformats.org/officeDocument/2006/relationships/slideLayout" Target="../slideLayouts/slideLayout34.xml"/><Relationship Id="rId22" Type="http://schemas.openxmlformats.org/officeDocument/2006/relationships/slideLayout" Target="../slideLayouts/slideLayout35.xml"/><Relationship Id="rId2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1" name="CustomShape 2"/>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 name="CustomShape 3"/>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3" name="CustomShape 4"/>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4" name="CustomShape 5"/>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5" name="CustomShape 6"/>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sp>
        <p:nvSpPr>
          <p:cNvPr id="6" name="CustomShape 7"/>
          <p:cNvSpPr/>
          <p:nvPr/>
        </p:nvSpPr>
        <p:spPr>
          <a:xfrm>
            <a:off x="8524800" y="193680"/>
            <a:ext cx="514440" cy="703440"/>
          </a:xfrm>
          <a:prstGeom prst="rect">
            <a:avLst/>
          </a:prstGeom>
          <a:blipFill rotWithShape="0">
            <a:blip r:embed="rId2"/>
            <a:stretch>
              <a:fillRect/>
            </a:stretch>
          </a:blipFill>
          <a:ln>
            <a:noFill/>
          </a:ln>
        </p:spPr>
        <p:style>
          <a:lnRef idx="0"/>
          <a:fillRef idx="0"/>
          <a:effectRef idx="0"/>
          <a:fontRef idx="minor"/>
        </p:style>
      </p:sp>
      <p:sp>
        <p:nvSpPr>
          <p:cNvPr id="7" name="CustomShape 8"/>
          <p:cNvSpPr/>
          <p:nvPr/>
        </p:nvSpPr>
        <p:spPr>
          <a:xfrm>
            <a:off x="7226280" y="4637160"/>
            <a:ext cx="298440" cy="298440"/>
          </a:xfrm>
          <a:prstGeom prst="rect">
            <a:avLst/>
          </a:prstGeom>
          <a:blipFill rotWithShape="0">
            <a:blip r:embed="rId3"/>
            <a:stretch>
              <a:fillRect/>
            </a:stretch>
          </a:blipFill>
          <a:ln>
            <a:noFill/>
          </a:ln>
        </p:spPr>
        <p:style>
          <a:lnRef idx="0"/>
          <a:fillRef idx="0"/>
          <a:effectRef idx="0"/>
          <a:fontRef idx="minor"/>
        </p:style>
      </p:sp>
      <p:sp>
        <p:nvSpPr>
          <p:cNvPr id="8" name="CustomShape 9"/>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9" name="CustomShape 10"/>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10" name="CustomShape 11"/>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11" name="PlaceHolder 12"/>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2" name="PlaceHolder 1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CustomShape 1"/>
          <p:cNvSpPr/>
          <p:nvPr/>
        </p:nvSpPr>
        <p:spPr>
          <a:xfrm>
            <a:off x="1809720" y="60480"/>
            <a:ext cx="392400" cy="13068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sp>
        <p:nvSpPr>
          <p:cNvPr id="50" name="CustomShape 2"/>
          <p:cNvSpPr/>
          <p:nvPr/>
        </p:nvSpPr>
        <p:spPr>
          <a:xfrm>
            <a:off x="3240" y="0"/>
            <a:ext cx="2029320" cy="66528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51" name="CustomShape 3"/>
          <p:cNvSpPr/>
          <p:nvPr/>
        </p:nvSpPr>
        <p:spPr>
          <a:xfrm>
            <a:off x="0" y="189000"/>
            <a:ext cx="2198880" cy="30348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sp>
        <p:nvSpPr>
          <p:cNvPr id="52" name="CustomShape 4"/>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53" name="CustomShape 5"/>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4" name="CustomShape 6"/>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55" name="CustomShape 7"/>
          <p:cNvSpPr/>
          <p:nvPr/>
        </p:nvSpPr>
        <p:spPr>
          <a:xfrm>
            <a:off x="8524800" y="193680"/>
            <a:ext cx="514440" cy="703440"/>
          </a:xfrm>
          <a:prstGeom prst="rect">
            <a:avLst/>
          </a:prstGeom>
          <a:blipFill rotWithShape="0">
            <a:blip r:embed="rId2"/>
            <a:stretch>
              <a:fillRect/>
            </a:stretch>
          </a:blipFill>
          <a:ln>
            <a:noFill/>
          </a:ln>
        </p:spPr>
        <p:style>
          <a:lnRef idx="0"/>
          <a:fillRef idx="0"/>
          <a:effectRef idx="0"/>
          <a:fontRef idx="minor"/>
        </p:style>
      </p:sp>
      <p:sp>
        <p:nvSpPr>
          <p:cNvPr id="56" name="CustomShape 8"/>
          <p:cNvSpPr/>
          <p:nvPr/>
        </p:nvSpPr>
        <p:spPr>
          <a:xfrm>
            <a:off x="7226280" y="4637160"/>
            <a:ext cx="298440" cy="298440"/>
          </a:xfrm>
          <a:prstGeom prst="rect">
            <a:avLst/>
          </a:prstGeom>
          <a:blipFill rotWithShape="0">
            <a:blip r:embed="rId3"/>
            <a:stretch>
              <a:fillRect/>
            </a:stretch>
          </a:blipFill>
          <a:ln>
            <a:noFill/>
          </a:ln>
        </p:spPr>
        <p:style>
          <a:lnRef idx="0"/>
          <a:fillRef idx="0"/>
          <a:effectRef idx="0"/>
          <a:fontRef idx="minor"/>
        </p:style>
      </p:sp>
      <p:sp>
        <p:nvSpPr>
          <p:cNvPr id="57" name="CustomShape 9"/>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8" name="CustomShape 10"/>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9" name="CustomShape 11"/>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0" name="CustomShape 12"/>
          <p:cNvSpPr/>
          <p:nvPr/>
        </p:nvSpPr>
        <p:spPr>
          <a:xfrm>
            <a:off x="6681600" y="379440"/>
            <a:ext cx="1587960" cy="1586160"/>
          </a:xfrm>
          <a:custGeom>
            <a:avLst/>
            <a:gdLst/>
            <a:ahLst/>
            <a:rect l="l" t="t" r="r" b="b"/>
            <a:pathLst>
              <a:path w="1589404" h="1587500">
                <a:moveTo>
                  <a:pt x="588198" y="1378929"/>
                </a:moveTo>
                <a:lnTo>
                  <a:pt x="630848" y="1390797"/>
                </a:lnTo>
                <a:lnTo>
                  <a:pt x="671173" y="1400234"/>
                </a:lnTo>
                <a:lnTo>
                  <a:pt x="713923" y="1405002"/>
                </a:lnTo>
                <a:lnTo>
                  <a:pt x="756573" y="1409767"/>
                </a:lnTo>
                <a:lnTo>
                  <a:pt x="799323" y="1409767"/>
                </a:lnTo>
                <a:lnTo>
                  <a:pt x="841973" y="1407334"/>
                </a:lnTo>
                <a:lnTo>
                  <a:pt x="882298" y="1402569"/>
                </a:lnTo>
                <a:lnTo>
                  <a:pt x="924948" y="1393132"/>
                </a:lnTo>
                <a:lnTo>
                  <a:pt x="965273" y="1383697"/>
                </a:lnTo>
                <a:lnTo>
                  <a:pt x="1008022" y="1369397"/>
                </a:lnTo>
                <a:lnTo>
                  <a:pt x="1045997" y="1352859"/>
                </a:lnTo>
                <a:lnTo>
                  <a:pt x="1086322" y="1333889"/>
                </a:lnTo>
                <a:lnTo>
                  <a:pt x="1124197" y="1310252"/>
                </a:lnTo>
                <a:lnTo>
                  <a:pt x="1159822" y="1286514"/>
                </a:lnTo>
                <a:lnTo>
                  <a:pt x="1195372" y="1258109"/>
                </a:lnTo>
                <a:lnTo>
                  <a:pt x="1228597" y="1227272"/>
                </a:lnTo>
                <a:lnTo>
                  <a:pt x="1259347" y="1194100"/>
                </a:lnTo>
                <a:lnTo>
                  <a:pt x="1287897" y="1158592"/>
                </a:lnTo>
                <a:lnTo>
                  <a:pt x="1311547" y="1123085"/>
                </a:lnTo>
                <a:lnTo>
                  <a:pt x="1335322" y="1085147"/>
                </a:lnTo>
                <a:lnTo>
                  <a:pt x="1354297" y="1044872"/>
                </a:lnTo>
                <a:lnTo>
                  <a:pt x="1370872" y="1006935"/>
                </a:lnTo>
                <a:lnTo>
                  <a:pt x="1385072" y="964325"/>
                </a:lnTo>
                <a:lnTo>
                  <a:pt x="1394622" y="924053"/>
                </a:lnTo>
                <a:lnTo>
                  <a:pt x="1404072" y="881348"/>
                </a:lnTo>
                <a:lnTo>
                  <a:pt x="1408847" y="841073"/>
                </a:lnTo>
                <a:lnTo>
                  <a:pt x="1411172" y="798465"/>
                </a:lnTo>
                <a:lnTo>
                  <a:pt x="1411172" y="755858"/>
                </a:lnTo>
                <a:lnTo>
                  <a:pt x="1406397" y="713151"/>
                </a:lnTo>
                <a:lnTo>
                  <a:pt x="1401722" y="670543"/>
                </a:lnTo>
                <a:lnTo>
                  <a:pt x="1392197" y="630271"/>
                </a:lnTo>
                <a:lnTo>
                  <a:pt x="1380397" y="587563"/>
                </a:lnTo>
                <a:moveTo>
                  <a:pt x="1565321" y="23734"/>
                </a:moveTo>
                <a:lnTo>
                  <a:pt x="1551121" y="11867"/>
                </a:lnTo>
                <a:lnTo>
                  <a:pt x="1534571" y="4764"/>
                </a:lnTo>
                <a:lnTo>
                  <a:pt x="1513146" y="0"/>
                </a:lnTo>
                <a:lnTo>
                  <a:pt x="1491821" y="0"/>
                </a:lnTo>
                <a:lnTo>
                  <a:pt x="1437272" y="7099"/>
                </a:lnTo>
                <a:lnTo>
                  <a:pt x="1373297" y="28502"/>
                </a:lnTo>
                <a:lnTo>
                  <a:pt x="1337647" y="42704"/>
                </a:lnTo>
                <a:lnTo>
                  <a:pt x="1299772" y="59242"/>
                </a:lnTo>
                <a:lnTo>
                  <a:pt x="1261797" y="80547"/>
                </a:lnTo>
                <a:lnTo>
                  <a:pt x="1221472" y="101947"/>
                </a:lnTo>
                <a:lnTo>
                  <a:pt x="1136072" y="156424"/>
                </a:lnTo>
                <a:lnTo>
                  <a:pt x="1043547" y="220337"/>
                </a:lnTo>
                <a:lnTo>
                  <a:pt x="1000897" y="203799"/>
                </a:lnTo>
                <a:lnTo>
                  <a:pt x="955823" y="189597"/>
                </a:lnTo>
                <a:lnTo>
                  <a:pt x="910723" y="180062"/>
                </a:lnTo>
                <a:lnTo>
                  <a:pt x="865748" y="172962"/>
                </a:lnTo>
                <a:lnTo>
                  <a:pt x="820648" y="168292"/>
                </a:lnTo>
                <a:lnTo>
                  <a:pt x="773223" y="168292"/>
                </a:lnTo>
                <a:lnTo>
                  <a:pt x="728148" y="172962"/>
                </a:lnTo>
                <a:lnTo>
                  <a:pt x="683048" y="177727"/>
                </a:lnTo>
                <a:lnTo>
                  <a:pt x="637973" y="187164"/>
                </a:lnTo>
                <a:lnTo>
                  <a:pt x="592973" y="201367"/>
                </a:lnTo>
                <a:lnTo>
                  <a:pt x="550223" y="218002"/>
                </a:lnTo>
                <a:lnTo>
                  <a:pt x="507573" y="236972"/>
                </a:lnTo>
                <a:lnTo>
                  <a:pt x="464924" y="260609"/>
                </a:lnTo>
                <a:lnTo>
                  <a:pt x="426924" y="289111"/>
                </a:lnTo>
                <a:lnTo>
                  <a:pt x="388949" y="317519"/>
                </a:lnTo>
                <a:lnTo>
                  <a:pt x="351074" y="350689"/>
                </a:lnTo>
                <a:lnTo>
                  <a:pt x="317874" y="388629"/>
                </a:lnTo>
                <a:lnTo>
                  <a:pt x="289324" y="426471"/>
                </a:lnTo>
                <a:lnTo>
                  <a:pt x="260899" y="464409"/>
                </a:lnTo>
                <a:lnTo>
                  <a:pt x="237224" y="507018"/>
                </a:lnTo>
                <a:lnTo>
                  <a:pt x="218249" y="549723"/>
                </a:lnTo>
                <a:lnTo>
                  <a:pt x="201599" y="592331"/>
                </a:lnTo>
                <a:lnTo>
                  <a:pt x="187374" y="637371"/>
                </a:lnTo>
                <a:lnTo>
                  <a:pt x="177924" y="682411"/>
                </a:lnTo>
                <a:lnTo>
                  <a:pt x="173149" y="727356"/>
                </a:lnTo>
                <a:lnTo>
                  <a:pt x="168374" y="772395"/>
                </a:lnTo>
                <a:lnTo>
                  <a:pt x="168374" y="819770"/>
                </a:lnTo>
                <a:lnTo>
                  <a:pt x="173149" y="864810"/>
                </a:lnTo>
                <a:lnTo>
                  <a:pt x="180274" y="909850"/>
                </a:lnTo>
                <a:lnTo>
                  <a:pt x="189724" y="954793"/>
                </a:lnTo>
                <a:lnTo>
                  <a:pt x="204024" y="999832"/>
                </a:lnTo>
                <a:lnTo>
                  <a:pt x="220574" y="1042442"/>
                </a:lnTo>
                <a:lnTo>
                  <a:pt x="156499" y="1134857"/>
                </a:lnTo>
                <a:lnTo>
                  <a:pt x="101974" y="1220170"/>
                </a:lnTo>
                <a:lnTo>
                  <a:pt x="80649" y="1260444"/>
                </a:lnTo>
                <a:lnTo>
                  <a:pt x="59324" y="1298382"/>
                </a:lnTo>
                <a:lnTo>
                  <a:pt x="42674" y="1336322"/>
                </a:lnTo>
                <a:lnTo>
                  <a:pt x="28449" y="1371829"/>
                </a:lnTo>
                <a:lnTo>
                  <a:pt x="7124" y="1435742"/>
                </a:lnTo>
                <a:lnTo>
                  <a:pt x="0" y="1490314"/>
                </a:lnTo>
                <a:lnTo>
                  <a:pt x="0" y="1511619"/>
                </a:lnTo>
                <a:lnTo>
                  <a:pt x="11899" y="1549459"/>
                </a:lnTo>
                <a:lnTo>
                  <a:pt x="47424" y="1580296"/>
                </a:lnTo>
                <a:lnTo>
                  <a:pt x="78299" y="1587399"/>
                </a:lnTo>
                <a:lnTo>
                  <a:pt x="94849" y="1587399"/>
                </a:lnTo>
                <a:lnTo>
                  <a:pt x="113849" y="1587399"/>
                </a:lnTo>
                <a:lnTo>
                  <a:pt x="135174" y="1582631"/>
                </a:lnTo>
                <a:lnTo>
                  <a:pt x="158949" y="1577964"/>
                </a:lnTo>
                <a:lnTo>
                  <a:pt x="208699" y="1563759"/>
                </a:lnTo>
                <a:lnTo>
                  <a:pt x="263224" y="1540024"/>
                </a:lnTo>
                <a:lnTo>
                  <a:pt x="322549" y="1511619"/>
                </a:lnTo>
                <a:lnTo>
                  <a:pt x="384274" y="1473679"/>
                </a:lnTo>
                <a:lnTo>
                  <a:pt x="453024" y="1431072"/>
                </a:lnTo>
                <a:lnTo>
                  <a:pt x="521773" y="1383697"/>
                </a:lnTo>
                <a:lnTo>
                  <a:pt x="595298" y="1329122"/>
                </a:lnTo>
                <a:lnTo>
                  <a:pt x="671173" y="1269977"/>
                </a:lnTo>
                <a:lnTo>
                  <a:pt x="749473" y="1205967"/>
                </a:lnTo>
                <a:lnTo>
                  <a:pt x="827773" y="1137287"/>
                </a:lnTo>
                <a:lnTo>
                  <a:pt x="906048" y="1063842"/>
                </a:lnTo>
                <a:lnTo>
                  <a:pt x="986698" y="985630"/>
                </a:lnTo>
                <a:lnTo>
                  <a:pt x="1064897" y="905083"/>
                </a:lnTo>
                <a:lnTo>
                  <a:pt x="1138422" y="826870"/>
                </a:lnTo>
                <a:lnTo>
                  <a:pt x="1207247" y="748658"/>
                </a:lnTo>
                <a:lnTo>
                  <a:pt x="1271247" y="670543"/>
                </a:lnTo>
                <a:lnTo>
                  <a:pt x="1330547" y="594666"/>
                </a:lnTo>
                <a:lnTo>
                  <a:pt x="1385072" y="521221"/>
                </a:lnTo>
                <a:lnTo>
                  <a:pt x="1432497" y="452541"/>
                </a:lnTo>
                <a:lnTo>
                  <a:pt x="1475247" y="383861"/>
                </a:lnTo>
                <a:lnTo>
                  <a:pt x="1513146" y="322284"/>
                </a:lnTo>
                <a:lnTo>
                  <a:pt x="1541671" y="263041"/>
                </a:lnTo>
                <a:lnTo>
                  <a:pt x="1565321" y="208564"/>
                </a:lnTo>
                <a:lnTo>
                  <a:pt x="1579546" y="158759"/>
                </a:lnTo>
                <a:lnTo>
                  <a:pt x="1584321" y="135119"/>
                </a:lnTo>
                <a:lnTo>
                  <a:pt x="1589096" y="113719"/>
                </a:lnTo>
                <a:lnTo>
                  <a:pt x="1589096" y="94847"/>
                </a:lnTo>
                <a:lnTo>
                  <a:pt x="1589096" y="78212"/>
                </a:lnTo>
                <a:lnTo>
                  <a:pt x="1586671" y="61674"/>
                </a:lnTo>
                <a:lnTo>
                  <a:pt x="1581996" y="47374"/>
                </a:lnTo>
                <a:lnTo>
                  <a:pt x="1574871" y="33172"/>
                </a:lnTo>
                <a:lnTo>
                  <a:pt x="1565321" y="23734"/>
                </a:lnTo>
                <a:close/>
                <a:moveTo>
                  <a:pt x="177924" y="1343422"/>
                </a:moveTo>
                <a:lnTo>
                  <a:pt x="170824" y="1336322"/>
                </a:lnTo>
                <a:lnTo>
                  <a:pt x="168374" y="1326789"/>
                </a:lnTo>
                <a:lnTo>
                  <a:pt x="163699" y="1317352"/>
                </a:lnTo>
                <a:lnTo>
                  <a:pt x="163699" y="1307819"/>
                </a:lnTo>
                <a:lnTo>
                  <a:pt x="163699" y="1281747"/>
                </a:lnTo>
                <a:lnTo>
                  <a:pt x="182599" y="1217835"/>
                </a:lnTo>
                <a:lnTo>
                  <a:pt x="199249" y="1182232"/>
                </a:lnTo>
                <a:lnTo>
                  <a:pt x="220574" y="1139622"/>
                </a:lnTo>
                <a:lnTo>
                  <a:pt x="246674" y="1097015"/>
                </a:lnTo>
                <a:lnTo>
                  <a:pt x="267999" y="1132522"/>
                </a:lnTo>
                <a:lnTo>
                  <a:pt x="294099" y="1168030"/>
                </a:lnTo>
                <a:lnTo>
                  <a:pt x="320199" y="1203632"/>
                </a:lnTo>
                <a:lnTo>
                  <a:pt x="351074" y="1236805"/>
                </a:lnTo>
                <a:lnTo>
                  <a:pt x="379499" y="1260444"/>
                </a:lnTo>
                <a:lnTo>
                  <a:pt x="405599" y="1284179"/>
                </a:lnTo>
                <a:lnTo>
                  <a:pt x="365299" y="1307819"/>
                </a:lnTo>
                <a:lnTo>
                  <a:pt x="327324" y="1326789"/>
                </a:lnTo>
                <a:lnTo>
                  <a:pt x="260899" y="1350524"/>
                </a:lnTo>
                <a:lnTo>
                  <a:pt x="234799" y="1357627"/>
                </a:lnTo>
                <a:lnTo>
                  <a:pt x="211124" y="1357627"/>
                </a:lnTo>
                <a:lnTo>
                  <a:pt x="201599" y="1355194"/>
                </a:lnTo>
                <a:lnTo>
                  <a:pt x="192149" y="1352859"/>
                </a:lnTo>
                <a:lnTo>
                  <a:pt x="185049" y="1348092"/>
                </a:lnTo>
                <a:lnTo>
                  <a:pt x="177924" y="1343422"/>
                </a:lnTo>
                <a:close/>
              </a:path>
            </a:pathLst>
          </a:custGeom>
          <a:noFill/>
          <a:ln w="19080">
            <a:solidFill>
              <a:srgbClr val="c6d3e6"/>
            </a:solidFill>
            <a:round/>
          </a:ln>
        </p:spPr>
        <p:style>
          <a:lnRef idx="0"/>
          <a:fillRef idx="0"/>
          <a:effectRef idx="0"/>
          <a:fontRef idx="minor"/>
        </p:style>
      </p:sp>
      <p:sp>
        <p:nvSpPr>
          <p:cNvPr id="61" name="CustomShape 13"/>
          <p:cNvSpPr/>
          <p:nvPr/>
        </p:nvSpPr>
        <p:spPr>
          <a:xfrm>
            <a:off x="7409880" y="692280"/>
            <a:ext cx="131400" cy="131400"/>
          </a:xfrm>
          <a:prstGeom prst="rect">
            <a:avLst/>
          </a:prstGeom>
          <a:blipFill rotWithShape="0">
            <a:blip r:embed="rId4"/>
            <a:stretch>
              <a:fillRect/>
            </a:stretch>
          </a:blipFill>
          <a:ln>
            <a:noFill/>
          </a:ln>
        </p:spPr>
        <p:style>
          <a:lnRef idx="0"/>
          <a:fillRef idx="0"/>
          <a:effectRef idx="0"/>
          <a:fontRef idx="minor"/>
        </p:style>
      </p:sp>
      <p:sp>
        <p:nvSpPr>
          <p:cNvPr id="62" name="CustomShape 14"/>
          <p:cNvSpPr/>
          <p:nvPr/>
        </p:nvSpPr>
        <p:spPr>
          <a:xfrm>
            <a:off x="7606800" y="722880"/>
            <a:ext cx="93600" cy="93600"/>
          </a:xfrm>
          <a:prstGeom prst="rect">
            <a:avLst/>
          </a:prstGeom>
          <a:blipFill rotWithShape="0">
            <a:blip r:embed="rId5"/>
            <a:stretch>
              <a:fillRect/>
            </a:stretch>
          </a:blipFill>
          <a:ln>
            <a:noFill/>
          </a:ln>
        </p:spPr>
        <p:style>
          <a:lnRef idx="0"/>
          <a:fillRef idx="0"/>
          <a:effectRef idx="0"/>
          <a:fontRef idx="minor"/>
        </p:style>
      </p:sp>
      <p:sp>
        <p:nvSpPr>
          <p:cNvPr id="63" name="CustomShape 15"/>
          <p:cNvSpPr/>
          <p:nvPr/>
        </p:nvSpPr>
        <p:spPr>
          <a:xfrm>
            <a:off x="7523640" y="872280"/>
            <a:ext cx="93600" cy="93240"/>
          </a:xfrm>
          <a:prstGeom prst="rect">
            <a:avLst/>
          </a:prstGeom>
          <a:blipFill rotWithShape="0">
            <a:blip r:embed="rId6"/>
            <a:stretch>
              <a:fillRect/>
            </a:stretch>
          </a:blipFill>
          <a:ln>
            <a:noFill/>
          </a:ln>
        </p:spPr>
        <p:style>
          <a:lnRef idx="0"/>
          <a:fillRef idx="0"/>
          <a:effectRef idx="0"/>
          <a:fontRef idx="minor"/>
        </p:style>
      </p:sp>
      <p:sp>
        <p:nvSpPr>
          <p:cNvPr id="64" name="CustomShape 16"/>
          <p:cNvSpPr/>
          <p:nvPr/>
        </p:nvSpPr>
        <p:spPr>
          <a:xfrm>
            <a:off x="7779960" y="542880"/>
            <a:ext cx="259560" cy="240480"/>
          </a:xfrm>
          <a:custGeom>
            <a:avLst/>
            <a:gdLst/>
            <a:ahLst/>
            <a:rect l="l" t="t" r="r" b="b"/>
            <a:pathLst>
              <a:path w="260984" h="241934">
                <a:moveTo>
                  <a:pt x="187349" y="241642"/>
                </a:moveTo>
                <a:lnTo>
                  <a:pt x="163699" y="215572"/>
                </a:lnTo>
                <a:lnTo>
                  <a:pt x="139924" y="187164"/>
                </a:lnTo>
                <a:lnTo>
                  <a:pt x="106724" y="156327"/>
                </a:lnTo>
                <a:lnTo>
                  <a:pt x="71174" y="130257"/>
                </a:lnTo>
                <a:lnTo>
                  <a:pt x="35649" y="104187"/>
                </a:lnTo>
                <a:lnTo>
                  <a:pt x="0" y="82882"/>
                </a:lnTo>
                <a:lnTo>
                  <a:pt x="42749" y="56812"/>
                </a:lnTo>
                <a:lnTo>
                  <a:pt x="85399" y="35507"/>
                </a:lnTo>
                <a:lnTo>
                  <a:pt x="120949" y="18969"/>
                </a:lnTo>
                <a:lnTo>
                  <a:pt x="185024" y="0"/>
                </a:lnTo>
                <a:lnTo>
                  <a:pt x="211124" y="0"/>
                </a:lnTo>
                <a:lnTo>
                  <a:pt x="220574" y="0"/>
                </a:lnTo>
                <a:lnTo>
                  <a:pt x="230099" y="4767"/>
                </a:lnTo>
                <a:lnTo>
                  <a:pt x="239549" y="7102"/>
                </a:lnTo>
                <a:lnTo>
                  <a:pt x="246674" y="14202"/>
                </a:lnTo>
                <a:lnTo>
                  <a:pt x="251449" y="21304"/>
                </a:lnTo>
                <a:lnTo>
                  <a:pt x="256199" y="28407"/>
                </a:lnTo>
                <a:lnTo>
                  <a:pt x="258549" y="37842"/>
                </a:lnTo>
                <a:lnTo>
                  <a:pt x="260874" y="47374"/>
                </a:lnTo>
                <a:lnTo>
                  <a:pt x="260874" y="71014"/>
                </a:lnTo>
                <a:lnTo>
                  <a:pt x="253774" y="97084"/>
                </a:lnTo>
                <a:lnTo>
                  <a:pt x="244324" y="130257"/>
                </a:lnTo>
                <a:lnTo>
                  <a:pt x="230099" y="163429"/>
                </a:lnTo>
                <a:lnTo>
                  <a:pt x="211124" y="201369"/>
                </a:lnTo>
                <a:lnTo>
                  <a:pt x="187349" y="241642"/>
                </a:lnTo>
                <a:close/>
              </a:path>
            </a:pathLst>
          </a:custGeom>
          <a:noFill/>
          <a:ln w="19080">
            <a:solidFill>
              <a:srgbClr val="c6d3e6"/>
            </a:solidFill>
            <a:round/>
          </a:ln>
        </p:spPr>
        <p:style>
          <a:lnRef idx="0"/>
          <a:fillRef idx="0"/>
          <a:effectRef idx="0"/>
          <a:fontRef idx="minor"/>
        </p:style>
      </p:sp>
      <p:sp>
        <p:nvSpPr>
          <p:cNvPr id="65" name="CustomShape 17"/>
          <p:cNvSpPr/>
          <p:nvPr/>
        </p:nvSpPr>
        <p:spPr>
          <a:xfrm>
            <a:off x="7918920" y="1976760"/>
            <a:ext cx="372600" cy="370800"/>
          </a:xfrm>
          <a:custGeom>
            <a:avLst/>
            <a:gdLst/>
            <a:ahLst/>
            <a:rect l="l" t="t" r="r" b="b"/>
            <a:pathLst>
              <a:path w="374015" h="372110">
                <a:moveTo>
                  <a:pt x="322524" y="32414"/>
                </a:moveTo>
                <a:lnTo>
                  <a:pt x="325949" y="31484"/>
                </a:lnTo>
                <a:lnTo>
                  <a:pt x="328949" y="31004"/>
                </a:lnTo>
                <a:lnTo>
                  <a:pt x="331549" y="31802"/>
                </a:lnTo>
                <a:lnTo>
                  <a:pt x="333274" y="32634"/>
                </a:lnTo>
                <a:lnTo>
                  <a:pt x="334149" y="34327"/>
                </a:lnTo>
                <a:lnTo>
                  <a:pt x="335074" y="36904"/>
                </a:lnTo>
                <a:lnTo>
                  <a:pt x="334699" y="39912"/>
                </a:lnTo>
                <a:lnTo>
                  <a:pt x="333874" y="43369"/>
                </a:lnTo>
                <a:lnTo>
                  <a:pt x="297599" y="140327"/>
                </a:lnTo>
                <a:lnTo>
                  <a:pt x="296799" y="143784"/>
                </a:lnTo>
                <a:lnTo>
                  <a:pt x="296449" y="148522"/>
                </a:lnTo>
                <a:lnTo>
                  <a:pt x="296524" y="152827"/>
                </a:lnTo>
                <a:lnTo>
                  <a:pt x="297024" y="157547"/>
                </a:lnTo>
                <a:lnTo>
                  <a:pt x="297949" y="161817"/>
                </a:lnTo>
                <a:lnTo>
                  <a:pt x="299724" y="166072"/>
                </a:lnTo>
                <a:lnTo>
                  <a:pt x="301099" y="169927"/>
                </a:lnTo>
                <a:lnTo>
                  <a:pt x="303699" y="173319"/>
                </a:lnTo>
                <a:lnTo>
                  <a:pt x="369849" y="251584"/>
                </a:lnTo>
                <a:lnTo>
                  <a:pt x="372049" y="254541"/>
                </a:lnTo>
                <a:lnTo>
                  <a:pt x="373399" y="257534"/>
                </a:lnTo>
                <a:lnTo>
                  <a:pt x="373874" y="259659"/>
                </a:lnTo>
                <a:lnTo>
                  <a:pt x="373024" y="262251"/>
                </a:lnTo>
                <a:lnTo>
                  <a:pt x="371749" y="263564"/>
                </a:lnTo>
                <a:lnTo>
                  <a:pt x="369649" y="264894"/>
                </a:lnTo>
                <a:lnTo>
                  <a:pt x="367074" y="265806"/>
                </a:lnTo>
                <a:lnTo>
                  <a:pt x="362774" y="265906"/>
                </a:lnTo>
                <a:lnTo>
                  <a:pt x="260424" y="261816"/>
                </a:lnTo>
                <a:lnTo>
                  <a:pt x="256124" y="261899"/>
                </a:lnTo>
                <a:lnTo>
                  <a:pt x="251849" y="262844"/>
                </a:lnTo>
                <a:lnTo>
                  <a:pt x="247574" y="264654"/>
                </a:lnTo>
                <a:lnTo>
                  <a:pt x="243324" y="266446"/>
                </a:lnTo>
                <a:lnTo>
                  <a:pt x="176124" y="365724"/>
                </a:lnTo>
                <a:lnTo>
                  <a:pt x="174024" y="368764"/>
                </a:lnTo>
                <a:lnTo>
                  <a:pt x="171899" y="370109"/>
                </a:lnTo>
                <a:lnTo>
                  <a:pt x="169749" y="371421"/>
                </a:lnTo>
                <a:lnTo>
                  <a:pt x="167624" y="371901"/>
                </a:lnTo>
                <a:lnTo>
                  <a:pt x="165449" y="370639"/>
                </a:lnTo>
                <a:lnTo>
                  <a:pt x="163274" y="369409"/>
                </a:lnTo>
                <a:lnTo>
                  <a:pt x="161949" y="366416"/>
                </a:lnTo>
                <a:lnTo>
                  <a:pt x="160599" y="363424"/>
                </a:lnTo>
                <a:lnTo>
                  <a:pt x="133224" y="264234"/>
                </a:lnTo>
                <a:lnTo>
                  <a:pt x="8724" y="216747"/>
                </a:lnTo>
                <a:lnTo>
                  <a:pt x="5674" y="215514"/>
                </a:lnTo>
                <a:lnTo>
                  <a:pt x="2649" y="214284"/>
                </a:lnTo>
                <a:lnTo>
                  <a:pt x="1349" y="212157"/>
                </a:lnTo>
                <a:lnTo>
                  <a:pt x="0" y="210029"/>
                </a:lnTo>
                <a:lnTo>
                  <a:pt x="91799" y="143817"/>
                </a:lnTo>
                <a:lnTo>
                  <a:pt x="95174" y="141174"/>
                </a:lnTo>
                <a:lnTo>
                  <a:pt x="106849" y="117747"/>
                </a:lnTo>
                <a:lnTo>
                  <a:pt x="106774" y="113442"/>
                </a:lnTo>
                <a:lnTo>
                  <a:pt x="99124" y="11299"/>
                </a:lnTo>
                <a:lnTo>
                  <a:pt x="99049" y="6997"/>
                </a:lnTo>
                <a:lnTo>
                  <a:pt x="99899" y="4402"/>
                </a:lnTo>
                <a:lnTo>
                  <a:pt x="101124" y="2227"/>
                </a:lnTo>
                <a:lnTo>
                  <a:pt x="102399" y="914"/>
                </a:lnTo>
                <a:lnTo>
                  <a:pt x="104974" y="0"/>
                </a:lnTo>
                <a:lnTo>
                  <a:pt x="107124" y="402"/>
                </a:lnTo>
                <a:lnTo>
                  <a:pt x="110149" y="1632"/>
                </a:lnTo>
                <a:lnTo>
                  <a:pt x="113199" y="3727"/>
                </a:lnTo>
                <a:lnTo>
                  <a:pt x="193724" y="67104"/>
                </a:lnTo>
                <a:lnTo>
                  <a:pt x="197199" y="69597"/>
                </a:lnTo>
                <a:lnTo>
                  <a:pt x="201074" y="70812"/>
                </a:lnTo>
                <a:lnTo>
                  <a:pt x="205424" y="72459"/>
                </a:lnTo>
                <a:lnTo>
                  <a:pt x="209724" y="73242"/>
                </a:lnTo>
                <a:lnTo>
                  <a:pt x="214449" y="73577"/>
                </a:lnTo>
                <a:lnTo>
                  <a:pt x="218749" y="73494"/>
                </a:lnTo>
                <a:lnTo>
                  <a:pt x="223474" y="72982"/>
                </a:lnTo>
                <a:lnTo>
                  <a:pt x="226899" y="72052"/>
                </a:lnTo>
                <a:lnTo>
                  <a:pt x="322524" y="32414"/>
                </a:lnTo>
                <a:close/>
              </a:path>
            </a:pathLst>
          </a:custGeom>
          <a:noFill/>
          <a:ln w="19080">
            <a:solidFill>
              <a:srgbClr val="ff9700"/>
            </a:solidFill>
            <a:round/>
          </a:ln>
        </p:spPr>
        <p:style>
          <a:lnRef idx="0"/>
          <a:fillRef idx="0"/>
          <a:effectRef idx="0"/>
          <a:fontRef idx="minor"/>
        </p:style>
      </p:sp>
      <p:sp>
        <p:nvSpPr>
          <p:cNvPr id="66" name="CustomShape 18"/>
          <p:cNvSpPr/>
          <p:nvPr/>
        </p:nvSpPr>
        <p:spPr>
          <a:xfrm>
            <a:off x="8228160" y="1744560"/>
            <a:ext cx="168480" cy="162000"/>
          </a:xfrm>
          <a:prstGeom prst="rect">
            <a:avLst/>
          </a:prstGeom>
          <a:blipFill rotWithShape="0">
            <a:blip r:embed="rId7"/>
            <a:stretch>
              <a:fillRect/>
            </a:stretch>
          </a:blipFill>
          <a:ln>
            <a:noFill/>
          </a:ln>
        </p:spPr>
        <p:style>
          <a:lnRef idx="0"/>
          <a:fillRef idx="0"/>
          <a:effectRef idx="0"/>
          <a:fontRef idx="minor"/>
        </p:style>
      </p:sp>
      <p:sp>
        <p:nvSpPr>
          <p:cNvPr id="67" name="CustomShape 19"/>
          <p:cNvSpPr/>
          <p:nvPr/>
        </p:nvSpPr>
        <p:spPr>
          <a:xfrm>
            <a:off x="6579000" y="2135520"/>
            <a:ext cx="624600" cy="673560"/>
          </a:xfrm>
          <a:custGeom>
            <a:avLst/>
            <a:gdLst/>
            <a:ahLst/>
            <a:rect l="l" t="t" r="r" b="b"/>
            <a:pathLst>
              <a:path w="626109" h="675005">
                <a:moveTo>
                  <a:pt x="486774" y="655833"/>
                </a:moveTo>
                <a:lnTo>
                  <a:pt x="453849" y="469084"/>
                </a:lnTo>
                <a:lnTo>
                  <a:pt x="601823" y="257754"/>
                </a:lnTo>
                <a:lnTo>
                  <a:pt x="606198" y="251511"/>
                </a:lnTo>
                <a:lnTo>
                  <a:pt x="609373" y="243644"/>
                </a:lnTo>
                <a:lnTo>
                  <a:pt x="623948" y="191802"/>
                </a:lnTo>
                <a:lnTo>
                  <a:pt x="626073" y="152199"/>
                </a:lnTo>
                <a:lnTo>
                  <a:pt x="625298" y="132254"/>
                </a:lnTo>
                <a:lnTo>
                  <a:pt x="620198" y="92984"/>
                </a:lnTo>
                <a:lnTo>
                  <a:pt x="608648" y="43012"/>
                </a:lnTo>
                <a:lnTo>
                  <a:pt x="590573" y="7869"/>
                </a:lnTo>
                <a:lnTo>
                  <a:pt x="547223" y="0"/>
                </a:lnTo>
                <a:lnTo>
                  <a:pt x="530998" y="1062"/>
                </a:lnTo>
                <a:lnTo>
                  <a:pt x="514023" y="3119"/>
                </a:lnTo>
                <a:lnTo>
                  <a:pt x="496324" y="6239"/>
                </a:lnTo>
                <a:lnTo>
                  <a:pt x="476999" y="10584"/>
                </a:lnTo>
                <a:lnTo>
                  <a:pt x="457674" y="14889"/>
                </a:lnTo>
                <a:lnTo>
                  <a:pt x="420024" y="28839"/>
                </a:lnTo>
                <a:lnTo>
                  <a:pt x="385599" y="45849"/>
                </a:lnTo>
                <a:lnTo>
                  <a:pt x="371074" y="56614"/>
                </a:lnTo>
                <a:lnTo>
                  <a:pt x="363749" y="61579"/>
                </a:lnTo>
                <a:lnTo>
                  <a:pt x="358474" y="67979"/>
                </a:lnTo>
                <a:lnTo>
                  <a:pt x="352174" y="73662"/>
                </a:lnTo>
                <a:lnTo>
                  <a:pt x="347799" y="79904"/>
                </a:lnTo>
                <a:lnTo>
                  <a:pt x="199824" y="291241"/>
                </a:lnTo>
                <a:lnTo>
                  <a:pt x="13099" y="324169"/>
                </a:lnTo>
                <a:lnTo>
                  <a:pt x="7924" y="325976"/>
                </a:lnTo>
                <a:lnTo>
                  <a:pt x="4574" y="327469"/>
                </a:lnTo>
                <a:lnTo>
                  <a:pt x="1324" y="329879"/>
                </a:lnTo>
                <a:lnTo>
                  <a:pt x="0" y="332844"/>
                </a:lnTo>
                <a:lnTo>
                  <a:pt x="474" y="335496"/>
                </a:lnTo>
                <a:lnTo>
                  <a:pt x="1999" y="338899"/>
                </a:lnTo>
                <a:lnTo>
                  <a:pt x="4399" y="342109"/>
                </a:lnTo>
                <a:lnTo>
                  <a:pt x="8724" y="345921"/>
                </a:lnTo>
                <a:lnTo>
                  <a:pt x="111624" y="417209"/>
                </a:lnTo>
                <a:lnTo>
                  <a:pt x="102124" y="430734"/>
                </a:lnTo>
                <a:lnTo>
                  <a:pt x="55899" y="448034"/>
                </a:lnTo>
                <a:lnTo>
                  <a:pt x="43499" y="460259"/>
                </a:lnTo>
                <a:lnTo>
                  <a:pt x="44099" y="463784"/>
                </a:lnTo>
                <a:lnTo>
                  <a:pt x="331474" y="670458"/>
                </a:lnTo>
                <a:lnTo>
                  <a:pt x="344949" y="674483"/>
                </a:lnTo>
                <a:lnTo>
                  <a:pt x="348524" y="673858"/>
                </a:lnTo>
                <a:lnTo>
                  <a:pt x="356149" y="608608"/>
                </a:lnTo>
                <a:lnTo>
                  <a:pt x="365649" y="595058"/>
                </a:lnTo>
                <a:lnTo>
                  <a:pt x="467799" y="667383"/>
                </a:lnTo>
                <a:lnTo>
                  <a:pt x="472849" y="670158"/>
                </a:lnTo>
                <a:lnTo>
                  <a:pt x="476724" y="671333"/>
                </a:lnTo>
                <a:lnTo>
                  <a:pt x="480399" y="671583"/>
                </a:lnTo>
                <a:lnTo>
                  <a:pt x="483074" y="671108"/>
                </a:lnTo>
                <a:lnTo>
                  <a:pt x="485399" y="668858"/>
                </a:lnTo>
                <a:lnTo>
                  <a:pt x="486549" y="665008"/>
                </a:lnTo>
                <a:lnTo>
                  <a:pt x="486799" y="661308"/>
                </a:lnTo>
                <a:lnTo>
                  <a:pt x="486774" y="655833"/>
                </a:lnTo>
                <a:close/>
              </a:path>
            </a:pathLst>
          </a:custGeom>
          <a:noFill/>
          <a:ln w="19080">
            <a:solidFill>
              <a:srgbClr val="3f5277"/>
            </a:solidFill>
            <a:round/>
          </a:ln>
        </p:spPr>
        <p:style>
          <a:lnRef idx="0"/>
          <a:fillRef idx="0"/>
          <a:effectRef idx="0"/>
          <a:fontRef idx="minor"/>
        </p:style>
      </p:sp>
      <p:sp>
        <p:nvSpPr>
          <p:cNvPr id="68" name="CustomShape 20"/>
          <p:cNvSpPr/>
          <p:nvPr/>
        </p:nvSpPr>
        <p:spPr>
          <a:xfrm>
            <a:off x="6797520" y="2494800"/>
            <a:ext cx="129600" cy="162000"/>
          </a:xfrm>
          <a:prstGeom prst="rect">
            <a:avLst/>
          </a:prstGeom>
          <a:blipFill rotWithShape="0">
            <a:blip r:embed="rId8"/>
            <a:stretch>
              <a:fillRect/>
            </a:stretch>
          </a:blipFill>
          <a:ln>
            <a:noFill/>
          </a:ln>
        </p:spPr>
        <p:style>
          <a:lnRef idx="0"/>
          <a:fillRef idx="0"/>
          <a:effectRef idx="0"/>
          <a:fontRef idx="minor"/>
        </p:style>
      </p:sp>
      <p:sp>
        <p:nvSpPr>
          <p:cNvPr id="69" name="CustomShape 21"/>
          <p:cNvSpPr/>
          <p:nvPr/>
        </p:nvSpPr>
        <p:spPr>
          <a:xfrm>
            <a:off x="6927480" y="2241360"/>
            <a:ext cx="195480" cy="195480"/>
          </a:xfrm>
          <a:prstGeom prst="rect">
            <a:avLst/>
          </a:prstGeom>
          <a:blipFill rotWithShape="0">
            <a:blip r:embed="rId9"/>
            <a:stretch>
              <a:fillRect/>
            </a:stretch>
          </a:blipFill>
          <a:ln>
            <a:noFill/>
          </a:ln>
        </p:spPr>
        <p:style>
          <a:lnRef idx="0"/>
          <a:fillRef idx="0"/>
          <a:effectRef idx="0"/>
          <a:fontRef idx="minor"/>
        </p:style>
      </p:sp>
      <p:sp>
        <p:nvSpPr>
          <p:cNvPr id="70" name="CustomShape 22"/>
          <p:cNvSpPr/>
          <p:nvPr/>
        </p:nvSpPr>
        <p:spPr>
          <a:xfrm>
            <a:off x="6626160" y="2682000"/>
            <a:ext cx="205200" cy="181080"/>
          </a:xfrm>
          <a:prstGeom prst="rect">
            <a:avLst/>
          </a:prstGeom>
          <a:blipFill rotWithShape="0">
            <a:blip r:embed="rId10"/>
            <a:stretch>
              <a:fillRect/>
            </a:stretch>
          </a:blipFill>
          <a:ln>
            <a:noFill/>
          </a:ln>
        </p:spPr>
        <p:style>
          <a:lnRef idx="0"/>
          <a:fillRef idx="0"/>
          <a:effectRef idx="0"/>
          <a:fontRef idx="minor"/>
        </p:style>
      </p:sp>
      <p:sp>
        <p:nvSpPr>
          <p:cNvPr id="71" name="CustomShape 23"/>
          <p:cNvSpPr/>
          <p:nvPr/>
        </p:nvSpPr>
        <p:spPr>
          <a:xfrm>
            <a:off x="6302520" y="746280"/>
            <a:ext cx="248040" cy="235440"/>
          </a:xfrm>
          <a:custGeom>
            <a:avLst/>
            <a:gdLst/>
            <a:ahLst/>
            <a:rect l="l" t="t" r="r" b="b"/>
            <a:pathLst>
              <a:path w="249554" h="236855">
                <a:moveTo>
                  <a:pt x="119399" y="4789"/>
                </a:moveTo>
                <a:lnTo>
                  <a:pt x="120599" y="2787"/>
                </a:lnTo>
                <a:lnTo>
                  <a:pt x="121799" y="1197"/>
                </a:lnTo>
                <a:lnTo>
                  <a:pt x="123399" y="392"/>
                </a:lnTo>
                <a:lnTo>
                  <a:pt x="124599" y="0"/>
                </a:lnTo>
                <a:lnTo>
                  <a:pt x="125824" y="392"/>
                </a:lnTo>
                <a:lnTo>
                  <a:pt x="127424" y="1197"/>
                </a:lnTo>
                <a:lnTo>
                  <a:pt x="128624" y="2787"/>
                </a:lnTo>
                <a:lnTo>
                  <a:pt x="129849" y="4789"/>
                </a:lnTo>
                <a:lnTo>
                  <a:pt x="157174" y="67109"/>
                </a:lnTo>
                <a:lnTo>
                  <a:pt x="158374" y="69109"/>
                </a:lnTo>
                <a:lnTo>
                  <a:pt x="170024" y="78297"/>
                </a:lnTo>
                <a:lnTo>
                  <a:pt x="172449" y="79494"/>
                </a:lnTo>
                <a:lnTo>
                  <a:pt x="175274" y="79904"/>
                </a:lnTo>
                <a:lnTo>
                  <a:pt x="242799" y="86697"/>
                </a:lnTo>
                <a:lnTo>
                  <a:pt x="245199" y="87089"/>
                </a:lnTo>
                <a:lnTo>
                  <a:pt x="247224" y="87894"/>
                </a:lnTo>
                <a:lnTo>
                  <a:pt x="248424" y="88682"/>
                </a:lnTo>
                <a:lnTo>
                  <a:pt x="249224" y="90289"/>
                </a:lnTo>
                <a:lnTo>
                  <a:pt x="249224" y="91487"/>
                </a:lnTo>
                <a:lnTo>
                  <a:pt x="248824" y="93077"/>
                </a:lnTo>
                <a:lnTo>
                  <a:pt x="248024" y="94684"/>
                </a:lnTo>
                <a:lnTo>
                  <a:pt x="246024" y="96687"/>
                </a:lnTo>
                <a:lnTo>
                  <a:pt x="195374" y="141422"/>
                </a:lnTo>
                <a:lnTo>
                  <a:pt x="193349" y="143424"/>
                </a:lnTo>
                <a:lnTo>
                  <a:pt x="191749" y="145819"/>
                </a:lnTo>
                <a:lnTo>
                  <a:pt x="190549" y="148624"/>
                </a:lnTo>
                <a:lnTo>
                  <a:pt x="189349" y="151412"/>
                </a:lnTo>
                <a:lnTo>
                  <a:pt x="188524" y="154217"/>
                </a:lnTo>
                <a:lnTo>
                  <a:pt x="188124" y="157007"/>
                </a:lnTo>
                <a:lnTo>
                  <a:pt x="188124" y="159812"/>
                </a:lnTo>
                <a:lnTo>
                  <a:pt x="188524" y="162599"/>
                </a:lnTo>
                <a:lnTo>
                  <a:pt x="202999" y="228924"/>
                </a:lnTo>
                <a:lnTo>
                  <a:pt x="203399" y="231319"/>
                </a:lnTo>
                <a:lnTo>
                  <a:pt x="202999" y="232927"/>
                </a:lnTo>
                <a:lnTo>
                  <a:pt x="202599" y="234517"/>
                </a:lnTo>
                <a:lnTo>
                  <a:pt x="201799" y="235714"/>
                </a:lnTo>
                <a:lnTo>
                  <a:pt x="200174" y="236109"/>
                </a:lnTo>
                <a:lnTo>
                  <a:pt x="198574" y="236519"/>
                </a:lnTo>
                <a:lnTo>
                  <a:pt x="196574" y="235714"/>
                </a:lnTo>
                <a:lnTo>
                  <a:pt x="194549" y="234912"/>
                </a:lnTo>
                <a:lnTo>
                  <a:pt x="135874" y="200559"/>
                </a:lnTo>
                <a:lnTo>
                  <a:pt x="133449" y="199362"/>
                </a:lnTo>
                <a:lnTo>
                  <a:pt x="130649" y="198559"/>
                </a:lnTo>
                <a:lnTo>
                  <a:pt x="127424" y="198164"/>
                </a:lnTo>
                <a:lnTo>
                  <a:pt x="124599" y="198164"/>
                </a:lnTo>
                <a:lnTo>
                  <a:pt x="121799" y="198164"/>
                </a:lnTo>
                <a:lnTo>
                  <a:pt x="118574" y="198559"/>
                </a:lnTo>
                <a:lnTo>
                  <a:pt x="115774" y="199362"/>
                </a:lnTo>
                <a:lnTo>
                  <a:pt x="113349" y="200559"/>
                </a:lnTo>
                <a:lnTo>
                  <a:pt x="54674" y="234912"/>
                </a:lnTo>
                <a:lnTo>
                  <a:pt x="52674" y="235714"/>
                </a:lnTo>
                <a:lnTo>
                  <a:pt x="50649" y="236519"/>
                </a:lnTo>
                <a:lnTo>
                  <a:pt x="49049" y="236109"/>
                </a:lnTo>
                <a:lnTo>
                  <a:pt x="47424" y="235714"/>
                </a:lnTo>
                <a:lnTo>
                  <a:pt x="46649" y="234517"/>
                </a:lnTo>
                <a:lnTo>
                  <a:pt x="46224" y="232927"/>
                </a:lnTo>
                <a:lnTo>
                  <a:pt x="45824" y="231319"/>
                </a:lnTo>
                <a:lnTo>
                  <a:pt x="46224" y="228924"/>
                </a:lnTo>
                <a:lnTo>
                  <a:pt x="60699" y="162599"/>
                </a:lnTo>
                <a:lnTo>
                  <a:pt x="61099" y="159812"/>
                </a:lnTo>
                <a:lnTo>
                  <a:pt x="61099" y="157007"/>
                </a:lnTo>
                <a:lnTo>
                  <a:pt x="60699" y="154217"/>
                </a:lnTo>
                <a:lnTo>
                  <a:pt x="3224" y="96687"/>
                </a:lnTo>
                <a:lnTo>
                  <a:pt x="1199" y="94684"/>
                </a:lnTo>
                <a:lnTo>
                  <a:pt x="399" y="93077"/>
                </a:lnTo>
                <a:lnTo>
                  <a:pt x="0" y="91487"/>
                </a:lnTo>
                <a:lnTo>
                  <a:pt x="0" y="90289"/>
                </a:lnTo>
                <a:lnTo>
                  <a:pt x="73974" y="79904"/>
                </a:lnTo>
                <a:lnTo>
                  <a:pt x="76774" y="79494"/>
                </a:lnTo>
                <a:lnTo>
                  <a:pt x="79199" y="78297"/>
                </a:lnTo>
                <a:lnTo>
                  <a:pt x="81999" y="77099"/>
                </a:lnTo>
                <a:lnTo>
                  <a:pt x="84424" y="75509"/>
                </a:lnTo>
                <a:lnTo>
                  <a:pt x="86824" y="73507"/>
                </a:lnTo>
                <a:lnTo>
                  <a:pt x="88849" y="71507"/>
                </a:lnTo>
                <a:lnTo>
                  <a:pt x="90849" y="69109"/>
                </a:lnTo>
                <a:lnTo>
                  <a:pt x="92074" y="67109"/>
                </a:lnTo>
                <a:lnTo>
                  <a:pt x="119399" y="4789"/>
                </a:lnTo>
                <a:close/>
              </a:path>
            </a:pathLst>
          </a:custGeom>
          <a:noFill/>
          <a:ln w="19080">
            <a:solidFill>
              <a:srgbClr val="ff9700"/>
            </a:solidFill>
            <a:round/>
          </a:ln>
        </p:spPr>
        <p:style>
          <a:lnRef idx="0"/>
          <a:fillRef idx="0"/>
          <a:effectRef idx="0"/>
          <a:fontRef idx="minor"/>
        </p:style>
      </p:sp>
      <p:sp>
        <p:nvSpPr>
          <p:cNvPr id="72" name="CustomShape 24"/>
          <p:cNvSpPr/>
          <p:nvPr/>
        </p:nvSpPr>
        <p:spPr>
          <a:xfrm>
            <a:off x="6127200" y="1455840"/>
            <a:ext cx="163800" cy="168840"/>
          </a:xfrm>
          <a:prstGeom prst="rect">
            <a:avLst/>
          </a:prstGeom>
          <a:blipFill rotWithShape="0">
            <a:blip r:embed="rId11"/>
            <a:stretch>
              <a:fillRect/>
            </a:stretch>
          </a:blipFill>
          <a:ln>
            <a:noFill/>
          </a:ln>
        </p:spPr>
        <p:style>
          <a:lnRef idx="0"/>
          <a:fillRef idx="0"/>
          <a:effectRef idx="0"/>
          <a:fontRef idx="minor"/>
        </p:style>
      </p:sp>
      <p:sp>
        <p:nvSpPr>
          <p:cNvPr id="73" name="PlaceHolder 25"/>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4" name="PlaceHolder 2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CustomShape 1"/>
          <p:cNvSpPr/>
          <p:nvPr/>
        </p:nvSpPr>
        <p:spPr>
          <a:xfrm>
            <a:off x="1809720" y="60480"/>
            <a:ext cx="392400" cy="13068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sp>
        <p:nvSpPr>
          <p:cNvPr id="112" name="CustomShape 2"/>
          <p:cNvSpPr/>
          <p:nvPr/>
        </p:nvSpPr>
        <p:spPr>
          <a:xfrm>
            <a:off x="3240" y="0"/>
            <a:ext cx="2029320" cy="66528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113" name="CustomShape 3"/>
          <p:cNvSpPr/>
          <p:nvPr/>
        </p:nvSpPr>
        <p:spPr>
          <a:xfrm>
            <a:off x="0" y="189000"/>
            <a:ext cx="2198880" cy="30348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sp>
        <p:nvSpPr>
          <p:cNvPr id="114" name="CustomShape 4"/>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115" name="CustomShape 5"/>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116" name="CustomShape 6"/>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117" name="CustomShape 7"/>
          <p:cNvSpPr/>
          <p:nvPr/>
        </p:nvSpPr>
        <p:spPr>
          <a:xfrm>
            <a:off x="8524800" y="193680"/>
            <a:ext cx="514440" cy="703440"/>
          </a:xfrm>
          <a:prstGeom prst="rect">
            <a:avLst/>
          </a:prstGeom>
          <a:blipFill rotWithShape="0">
            <a:blip r:embed="rId2"/>
            <a:stretch>
              <a:fillRect/>
            </a:stretch>
          </a:blipFill>
          <a:ln>
            <a:noFill/>
          </a:ln>
        </p:spPr>
        <p:style>
          <a:lnRef idx="0"/>
          <a:fillRef idx="0"/>
          <a:effectRef idx="0"/>
          <a:fontRef idx="minor"/>
        </p:style>
      </p:sp>
      <p:sp>
        <p:nvSpPr>
          <p:cNvPr id="118" name="CustomShape 8"/>
          <p:cNvSpPr/>
          <p:nvPr/>
        </p:nvSpPr>
        <p:spPr>
          <a:xfrm>
            <a:off x="7226280" y="4637160"/>
            <a:ext cx="298440" cy="298440"/>
          </a:xfrm>
          <a:prstGeom prst="rect">
            <a:avLst/>
          </a:prstGeom>
          <a:blipFill rotWithShape="0">
            <a:blip r:embed="rId3"/>
            <a:stretch>
              <a:fillRect/>
            </a:stretch>
          </a:blipFill>
          <a:ln>
            <a:noFill/>
          </a:ln>
        </p:spPr>
        <p:style>
          <a:lnRef idx="0"/>
          <a:fillRef idx="0"/>
          <a:effectRef idx="0"/>
          <a:fontRef idx="minor"/>
        </p:style>
      </p:sp>
      <p:sp>
        <p:nvSpPr>
          <p:cNvPr id="119" name="CustomShape 9"/>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120" name="CustomShape 10"/>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121" name="CustomShape 11"/>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122" name="CustomShape 12"/>
          <p:cNvSpPr/>
          <p:nvPr/>
        </p:nvSpPr>
        <p:spPr>
          <a:xfrm>
            <a:off x="6681600" y="379440"/>
            <a:ext cx="1587960" cy="1586160"/>
          </a:xfrm>
          <a:custGeom>
            <a:avLst/>
            <a:gdLst/>
            <a:ahLst/>
            <a:rect l="l" t="t" r="r" b="b"/>
            <a:pathLst>
              <a:path w="1589404" h="1587500">
                <a:moveTo>
                  <a:pt x="588198" y="1378929"/>
                </a:moveTo>
                <a:lnTo>
                  <a:pt x="630848" y="1390797"/>
                </a:lnTo>
                <a:lnTo>
                  <a:pt x="671173" y="1400234"/>
                </a:lnTo>
                <a:lnTo>
                  <a:pt x="713923" y="1405002"/>
                </a:lnTo>
                <a:lnTo>
                  <a:pt x="756573" y="1409767"/>
                </a:lnTo>
                <a:lnTo>
                  <a:pt x="799323" y="1409767"/>
                </a:lnTo>
                <a:lnTo>
                  <a:pt x="841973" y="1407334"/>
                </a:lnTo>
                <a:lnTo>
                  <a:pt x="882298" y="1402569"/>
                </a:lnTo>
                <a:lnTo>
                  <a:pt x="924948" y="1393132"/>
                </a:lnTo>
                <a:lnTo>
                  <a:pt x="965273" y="1383697"/>
                </a:lnTo>
                <a:lnTo>
                  <a:pt x="1008022" y="1369397"/>
                </a:lnTo>
                <a:lnTo>
                  <a:pt x="1045997" y="1352859"/>
                </a:lnTo>
                <a:lnTo>
                  <a:pt x="1086322" y="1333889"/>
                </a:lnTo>
                <a:lnTo>
                  <a:pt x="1124197" y="1310252"/>
                </a:lnTo>
                <a:lnTo>
                  <a:pt x="1159822" y="1286514"/>
                </a:lnTo>
                <a:lnTo>
                  <a:pt x="1195372" y="1258109"/>
                </a:lnTo>
                <a:lnTo>
                  <a:pt x="1228597" y="1227272"/>
                </a:lnTo>
                <a:lnTo>
                  <a:pt x="1259347" y="1194100"/>
                </a:lnTo>
                <a:lnTo>
                  <a:pt x="1287897" y="1158592"/>
                </a:lnTo>
                <a:lnTo>
                  <a:pt x="1311547" y="1123085"/>
                </a:lnTo>
                <a:lnTo>
                  <a:pt x="1335322" y="1085147"/>
                </a:lnTo>
                <a:lnTo>
                  <a:pt x="1354297" y="1044872"/>
                </a:lnTo>
                <a:lnTo>
                  <a:pt x="1370872" y="1006935"/>
                </a:lnTo>
                <a:lnTo>
                  <a:pt x="1385072" y="964325"/>
                </a:lnTo>
                <a:lnTo>
                  <a:pt x="1394622" y="924053"/>
                </a:lnTo>
                <a:lnTo>
                  <a:pt x="1404072" y="881348"/>
                </a:lnTo>
                <a:lnTo>
                  <a:pt x="1408847" y="841073"/>
                </a:lnTo>
                <a:lnTo>
                  <a:pt x="1411172" y="798465"/>
                </a:lnTo>
                <a:lnTo>
                  <a:pt x="1411172" y="755858"/>
                </a:lnTo>
                <a:lnTo>
                  <a:pt x="1406397" y="713151"/>
                </a:lnTo>
                <a:lnTo>
                  <a:pt x="1401722" y="670543"/>
                </a:lnTo>
                <a:lnTo>
                  <a:pt x="1392197" y="630271"/>
                </a:lnTo>
                <a:lnTo>
                  <a:pt x="1380397" y="587563"/>
                </a:lnTo>
                <a:moveTo>
                  <a:pt x="1565321" y="23734"/>
                </a:moveTo>
                <a:lnTo>
                  <a:pt x="1551121" y="11867"/>
                </a:lnTo>
                <a:lnTo>
                  <a:pt x="1534571" y="4764"/>
                </a:lnTo>
                <a:lnTo>
                  <a:pt x="1513146" y="0"/>
                </a:lnTo>
                <a:lnTo>
                  <a:pt x="1491821" y="0"/>
                </a:lnTo>
                <a:lnTo>
                  <a:pt x="1437272" y="7099"/>
                </a:lnTo>
                <a:lnTo>
                  <a:pt x="1373297" y="28502"/>
                </a:lnTo>
                <a:lnTo>
                  <a:pt x="1337647" y="42704"/>
                </a:lnTo>
                <a:lnTo>
                  <a:pt x="1299772" y="59242"/>
                </a:lnTo>
                <a:lnTo>
                  <a:pt x="1261797" y="80547"/>
                </a:lnTo>
                <a:lnTo>
                  <a:pt x="1221472" y="101947"/>
                </a:lnTo>
                <a:lnTo>
                  <a:pt x="1136072" y="156424"/>
                </a:lnTo>
                <a:lnTo>
                  <a:pt x="1043547" y="220337"/>
                </a:lnTo>
                <a:lnTo>
                  <a:pt x="1000897" y="203799"/>
                </a:lnTo>
                <a:lnTo>
                  <a:pt x="955823" y="189597"/>
                </a:lnTo>
                <a:lnTo>
                  <a:pt x="910723" y="180062"/>
                </a:lnTo>
                <a:lnTo>
                  <a:pt x="865748" y="172962"/>
                </a:lnTo>
                <a:lnTo>
                  <a:pt x="820648" y="168292"/>
                </a:lnTo>
                <a:lnTo>
                  <a:pt x="773223" y="168292"/>
                </a:lnTo>
                <a:lnTo>
                  <a:pt x="728148" y="172962"/>
                </a:lnTo>
                <a:lnTo>
                  <a:pt x="683048" y="177727"/>
                </a:lnTo>
                <a:lnTo>
                  <a:pt x="637973" y="187164"/>
                </a:lnTo>
                <a:lnTo>
                  <a:pt x="592973" y="201367"/>
                </a:lnTo>
                <a:lnTo>
                  <a:pt x="550223" y="218002"/>
                </a:lnTo>
                <a:lnTo>
                  <a:pt x="507573" y="236972"/>
                </a:lnTo>
                <a:lnTo>
                  <a:pt x="464924" y="260609"/>
                </a:lnTo>
                <a:lnTo>
                  <a:pt x="426924" y="289111"/>
                </a:lnTo>
                <a:lnTo>
                  <a:pt x="388949" y="317519"/>
                </a:lnTo>
                <a:lnTo>
                  <a:pt x="351074" y="350689"/>
                </a:lnTo>
                <a:lnTo>
                  <a:pt x="317874" y="388629"/>
                </a:lnTo>
                <a:lnTo>
                  <a:pt x="289324" y="426471"/>
                </a:lnTo>
                <a:lnTo>
                  <a:pt x="260899" y="464409"/>
                </a:lnTo>
                <a:lnTo>
                  <a:pt x="237224" y="507018"/>
                </a:lnTo>
                <a:lnTo>
                  <a:pt x="218249" y="549723"/>
                </a:lnTo>
                <a:lnTo>
                  <a:pt x="201599" y="592331"/>
                </a:lnTo>
                <a:lnTo>
                  <a:pt x="187374" y="637371"/>
                </a:lnTo>
                <a:lnTo>
                  <a:pt x="177924" y="682411"/>
                </a:lnTo>
                <a:lnTo>
                  <a:pt x="173149" y="727356"/>
                </a:lnTo>
                <a:lnTo>
                  <a:pt x="168374" y="772395"/>
                </a:lnTo>
                <a:lnTo>
                  <a:pt x="168374" y="819770"/>
                </a:lnTo>
                <a:lnTo>
                  <a:pt x="173149" y="864810"/>
                </a:lnTo>
                <a:lnTo>
                  <a:pt x="180274" y="909850"/>
                </a:lnTo>
                <a:lnTo>
                  <a:pt x="189724" y="954793"/>
                </a:lnTo>
                <a:lnTo>
                  <a:pt x="204024" y="999832"/>
                </a:lnTo>
                <a:lnTo>
                  <a:pt x="220574" y="1042442"/>
                </a:lnTo>
                <a:lnTo>
                  <a:pt x="156499" y="1134857"/>
                </a:lnTo>
                <a:lnTo>
                  <a:pt x="101974" y="1220170"/>
                </a:lnTo>
                <a:lnTo>
                  <a:pt x="80649" y="1260444"/>
                </a:lnTo>
                <a:lnTo>
                  <a:pt x="59324" y="1298382"/>
                </a:lnTo>
                <a:lnTo>
                  <a:pt x="42674" y="1336322"/>
                </a:lnTo>
                <a:lnTo>
                  <a:pt x="28449" y="1371829"/>
                </a:lnTo>
                <a:lnTo>
                  <a:pt x="7124" y="1435742"/>
                </a:lnTo>
                <a:lnTo>
                  <a:pt x="0" y="1490314"/>
                </a:lnTo>
                <a:lnTo>
                  <a:pt x="0" y="1511619"/>
                </a:lnTo>
                <a:lnTo>
                  <a:pt x="11899" y="1549459"/>
                </a:lnTo>
                <a:lnTo>
                  <a:pt x="47424" y="1580296"/>
                </a:lnTo>
                <a:lnTo>
                  <a:pt x="78299" y="1587399"/>
                </a:lnTo>
                <a:lnTo>
                  <a:pt x="94849" y="1587399"/>
                </a:lnTo>
                <a:lnTo>
                  <a:pt x="113849" y="1587399"/>
                </a:lnTo>
                <a:lnTo>
                  <a:pt x="135174" y="1582631"/>
                </a:lnTo>
                <a:lnTo>
                  <a:pt x="158949" y="1577964"/>
                </a:lnTo>
                <a:lnTo>
                  <a:pt x="208699" y="1563759"/>
                </a:lnTo>
                <a:lnTo>
                  <a:pt x="263224" y="1540024"/>
                </a:lnTo>
                <a:lnTo>
                  <a:pt x="322549" y="1511619"/>
                </a:lnTo>
                <a:lnTo>
                  <a:pt x="384274" y="1473679"/>
                </a:lnTo>
                <a:lnTo>
                  <a:pt x="453024" y="1431072"/>
                </a:lnTo>
                <a:lnTo>
                  <a:pt x="521773" y="1383697"/>
                </a:lnTo>
                <a:lnTo>
                  <a:pt x="595298" y="1329122"/>
                </a:lnTo>
                <a:lnTo>
                  <a:pt x="671173" y="1269977"/>
                </a:lnTo>
                <a:lnTo>
                  <a:pt x="749473" y="1205967"/>
                </a:lnTo>
                <a:lnTo>
                  <a:pt x="827773" y="1137287"/>
                </a:lnTo>
                <a:lnTo>
                  <a:pt x="906048" y="1063842"/>
                </a:lnTo>
                <a:lnTo>
                  <a:pt x="986698" y="985630"/>
                </a:lnTo>
                <a:lnTo>
                  <a:pt x="1064897" y="905083"/>
                </a:lnTo>
                <a:lnTo>
                  <a:pt x="1138422" y="826870"/>
                </a:lnTo>
                <a:lnTo>
                  <a:pt x="1207247" y="748658"/>
                </a:lnTo>
                <a:lnTo>
                  <a:pt x="1271247" y="670543"/>
                </a:lnTo>
                <a:lnTo>
                  <a:pt x="1330547" y="594666"/>
                </a:lnTo>
                <a:lnTo>
                  <a:pt x="1385072" y="521221"/>
                </a:lnTo>
                <a:lnTo>
                  <a:pt x="1432497" y="452541"/>
                </a:lnTo>
                <a:lnTo>
                  <a:pt x="1475247" y="383861"/>
                </a:lnTo>
                <a:lnTo>
                  <a:pt x="1513146" y="322284"/>
                </a:lnTo>
                <a:lnTo>
                  <a:pt x="1541671" y="263041"/>
                </a:lnTo>
                <a:lnTo>
                  <a:pt x="1565321" y="208564"/>
                </a:lnTo>
                <a:lnTo>
                  <a:pt x="1579546" y="158759"/>
                </a:lnTo>
                <a:lnTo>
                  <a:pt x="1584321" y="135119"/>
                </a:lnTo>
                <a:lnTo>
                  <a:pt x="1589096" y="113719"/>
                </a:lnTo>
                <a:lnTo>
                  <a:pt x="1589096" y="94847"/>
                </a:lnTo>
                <a:lnTo>
                  <a:pt x="1589096" y="78212"/>
                </a:lnTo>
                <a:lnTo>
                  <a:pt x="1586671" y="61674"/>
                </a:lnTo>
                <a:lnTo>
                  <a:pt x="1581996" y="47374"/>
                </a:lnTo>
                <a:lnTo>
                  <a:pt x="1574871" y="33172"/>
                </a:lnTo>
                <a:lnTo>
                  <a:pt x="1565321" y="23734"/>
                </a:lnTo>
                <a:close/>
                <a:moveTo>
                  <a:pt x="177924" y="1343422"/>
                </a:moveTo>
                <a:lnTo>
                  <a:pt x="170824" y="1336322"/>
                </a:lnTo>
                <a:lnTo>
                  <a:pt x="168374" y="1326789"/>
                </a:lnTo>
                <a:lnTo>
                  <a:pt x="163699" y="1317352"/>
                </a:lnTo>
                <a:lnTo>
                  <a:pt x="163699" y="1307819"/>
                </a:lnTo>
                <a:lnTo>
                  <a:pt x="163699" y="1281747"/>
                </a:lnTo>
                <a:lnTo>
                  <a:pt x="182599" y="1217835"/>
                </a:lnTo>
                <a:lnTo>
                  <a:pt x="199249" y="1182232"/>
                </a:lnTo>
                <a:lnTo>
                  <a:pt x="220574" y="1139622"/>
                </a:lnTo>
                <a:lnTo>
                  <a:pt x="246674" y="1097015"/>
                </a:lnTo>
                <a:lnTo>
                  <a:pt x="267999" y="1132522"/>
                </a:lnTo>
                <a:lnTo>
                  <a:pt x="294099" y="1168030"/>
                </a:lnTo>
                <a:lnTo>
                  <a:pt x="320199" y="1203632"/>
                </a:lnTo>
                <a:lnTo>
                  <a:pt x="351074" y="1236805"/>
                </a:lnTo>
                <a:lnTo>
                  <a:pt x="379499" y="1260444"/>
                </a:lnTo>
                <a:lnTo>
                  <a:pt x="405599" y="1284179"/>
                </a:lnTo>
                <a:lnTo>
                  <a:pt x="365299" y="1307819"/>
                </a:lnTo>
                <a:lnTo>
                  <a:pt x="327324" y="1326789"/>
                </a:lnTo>
                <a:lnTo>
                  <a:pt x="260899" y="1350524"/>
                </a:lnTo>
                <a:lnTo>
                  <a:pt x="234799" y="1357627"/>
                </a:lnTo>
                <a:lnTo>
                  <a:pt x="211124" y="1357627"/>
                </a:lnTo>
                <a:lnTo>
                  <a:pt x="201599" y="1355194"/>
                </a:lnTo>
                <a:lnTo>
                  <a:pt x="192149" y="1352859"/>
                </a:lnTo>
                <a:lnTo>
                  <a:pt x="185049" y="1348092"/>
                </a:lnTo>
                <a:lnTo>
                  <a:pt x="177924" y="1343422"/>
                </a:lnTo>
                <a:close/>
              </a:path>
            </a:pathLst>
          </a:custGeom>
          <a:noFill/>
          <a:ln w="19080">
            <a:solidFill>
              <a:srgbClr val="c6d3e6"/>
            </a:solidFill>
            <a:round/>
          </a:ln>
        </p:spPr>
        <p:style>
          <a:lnRef idx="0"/>
          <a:fillRef idx="0"/>
          <a:effectRef idx="0"/>
          <a:fontRef idx="minor"/>
        </p:style>
      </p:sp>
      <p:sp>
        <p:nvSpPr>
          <p:cNvPr id="123" name="CustomShape 13"/>
          <p:cNvSpPr/>
          <p:nvPr/>
        </p:nvSpPr>
        <p:spPr>
          <a:xfrm>
            <a:off x="7409880" y="692280"/>
            <a:ext cx="131400" cy="131400"/>
          </a:xfrm>
          <a:prstGeom prst="rect">
            <a:avLst/>
          </a:prstGeom>
          <a:blipFill rotWithShape="0">
            <a:blip r:embed="rId4"/>
            <a:stretch>
              <a:fillRect/>
            </a:stretch>
          </a:blipFill>
          <a:ln>
            <a:noFill/>
          </a:ln>
        </p:spPr>
        <p:style>
          <a:lnRef idx="0"/>
          <a:fillRef idx="0"/>
          <a:effectRef idx="0"/>
          <a:fontRef idx="minor"/>
        </p:style>
      </p:sp>
      <p:sp>
        <p:nvSpPr>
          <p:cNvPr id="124" name="CustomShape 14"/>
          <p:cNvSpPr/>
          <p:nvPr/>
        </p:nvSpPr>
        <p:spPr>
          <a:xfrm>
            <a:off x="7606800" y="722880"/>
            <a:ext cx="93600" cy="93600"/>
          </a:xfrm>
          <a:prstGeom prst="rect">
            <a:avLst/>
          </a:prstGeom>
          <a:blipFill rotWithShape="0">
            <a:blip r:embed="rId5"/>
            <a:stretch>
              <a:fillRect/>
            </a:stretch>
          </a:blipFill>
          <a:ln>
            <a:noFill/>
          </a:ln>
        </p:spPr>
        <p:style>
          <a:lnRef idx="0"/>
          <a:fillRef idx="0"/>
          <a:effectRef idx="0"/>
          <a:fontRef idx="minor"/>
        </p:style>
      </p:sp>
      <p:sp>
        <p:nvSpPr>
          <p:cNvPr id="125" name="CustomShape 15"/>
          <p:cNvSpPr/>
          <p:nvPr/>
        </p:nvSpPr>
        <p:spPr>
          <a:xfrm>
            <a:off x="7523640" y="872280"/>
            <a:ext cx="93600" cy="93240"/>
          </a:xfrm>
          <a:prstGeom prst="rect">
            <a:avLst/>
          </a:prstGeom>
          <a:blipFill rotWithShape="0">
            <a:blip r:embed="rId6"/>
            <a:stretch>
              <a:fillRect/>
            </a:stretch>
          </a:blipFill>
          <a:ln>
            <a:noFill/>
          </a:ln>
        </p:spPr>
        <p:style>
          <a:lnRef idx="0"/>
          <a:fillRef idx="0"/>
          <a:effectRef idx="0"/>
          <a:fontRef idx="minor"/>
        </p:style>
      </p:sp>
      <p:sp>
        <p:nvSpPr>
          <p:cNvPr id="126" name="CustomShape 16"/>
          <p:cNvSpPr/>
          <p:nvPr/>
        </p:nvSpPr>
        <p:spPr>
          <a:xfrm>
            <a:off x="7779960" y="542880"/>
            <a:ext cx="259560" cy="240480"/>
          </a:xfrm>
          <a:custGeom>
            <a:avLst/>
            <a:gdLst/>
            <a:ahLst/>
            <a:rect l="l" t="t" r="r" b="b"/>
            <a:pathLst>
              <a:path w="260984" h="241934">
                <a:moveTo>
                  <a:pt x="187349" y="241642"/>
                </a:moveTo>
                <a:lnTo>
                  <a:pt x="163699" y="215572"/>
                </a:lnTo>
                <a:lnTo>
                  <a:pt x="139924" y="187164"/>
                </a:lnTo>
                <a:lnTo>
                  <a:pt x="106724" y="156327"/>
                </a:lnTo>
                <a:lnTo>
                  <a:pt x="71174" y="130257"/>
                </a:lnTo>
                <a:lnTo>
                  <a:pt x="35649" y="104187"/>
                </a:lnTo>
                <a:lnTo>
                  <a:pt x="0" y="82882"/>
                </a:lnTo>
                <a:lnTo>
                  <a:pt x="42749" y="56812"/>
                </a:lnTo>
                <a:lnTo>
                  <a:pt x="85399" y="35507"/>
                </a:lnTo>
                <a:lnTo>
                  <a:pt x="120949" y="18969"/>
                </a:lnTo>
                <a:lnTo>
                  <a:pt x="185024" y="0"/>
                </a:lnTo>
                <a:lnTo>
                  <a:pt x="211124" y="0"/>
                </a:lnTo>
                <a:lnTo>
                  <a:pt x="220574" y="0"/>
                </a:lnTo>
                <a:lnTo>
                  <a:pt x="230099" y="4767"/>
                </a:lnTo>
                <a:lnTo>
                  <a:pt x="239549" y="7102"/>
                </a:lnTo>
                <a:lnTo>
                  <a:pt x="246674" y="14202"/>
                </a:lnTo>
                <a:lnTo>
                  <a:pt x="251449" y="21304"/>
                </a:lnTo>
                <a:lnTo>
                  <a:pt x="256199" y="28407"/>
                </a:lnTo>
                <a:lnTo>
                  <a:pt x="258549" y="37842"/>
                </a:lnTo>
                <a:lnTo>
                  <a:pt x="260874" y="47374"/>
                </a:lnTo>
                <a:lnTo>
                  <a:pt x="260874" y="71014"/>
                </a:lnTo>
                <a:lnTo>
                  <a:pt x="253774" y="97084"/>
                </a:lnTo>
                <a:lnTo>
                  <a:pt x="244324" y="130257"/>
                </a:lnTo>
                <a:lnTo>
                  <a:pt x="230099" y="163429"/>
                </a:lnTo>
                <a:lnTo>
                  <a:pt x="211124" y="201369"/>
                </a:lnTo>
                <a:lnTo>
                  <a:pt x="187349" y="241642"/>
                </a:lnTo>
                <a:close/>
              </a:path>
            </a:pathLst>
          </a:custGeom>
          <a:noFill/>
          <a:ln w="19080">
            <a:solidFill>
              <a:srgbClr val="c6d3e6"/>
            </a:solidFill>
            <a:round/>
          </a:ln>
        </p:spPr>
        <p:style>
          <a:lnRef idx="0"/>
          <a:fillRef idx="0"/>
          <a:effectRef idx="0"/>
          <a:fontRef idx="minor"/>
        </p:style>
      </p:sp>
      <p:sp>
        <p:nvSpPr>
          <p:cNvPr id="127" name="CustomShape 17"/>
          <p:cNvSpPr/>
          <p:nvPr/>
        </p:nvSpPr>
        <p:spPr>
          <a:xfrm>
            <a:off x="7918920" y="1976760"/>
            <a:ext cx="372600" cy="370800"/>
          </a:xfrm>
          <a:custGeom>
            <a:avLst/>
            <a:gdLst/>
            <a:ahLst/>
            <a:rect l="l" t="t" r="r" b="b"/>
            <a:pathLst>
              <a:path w="374015" h="372110">
                <a:moveTo>
                  <a:pt x="322524" y="32414"/>
                </a:moveTo>
                <a:lnTo>
                  <a:pt x="325949" y="31484"/>
                </a:lnTo>
                <a:lnTo>
                  <a:pt x="328949" y="31004"/>
                </a:lnTo>
                <a:lnTo>
                  <a:pt x="331549" y="31802"/>
                </a:lnTo>
                <a:lnTo>
                  <a:pt x="333274" y="32634"/>
                </a:lnTo>
                <a:lnTo>
                  <a:pt x="334149" y="34327"/>
                </a:lnTo>
                <a:lnTo>
                  <a:pt x="335074" y="36904"/>
                </a:lnTo>
                <a:lnTo>
                  <a:pt x="334699" y="39912"/>
                </a:lnTo>
                <a:lnTo>
                  <a:pt x="333874" y="43369"/>
                </a:lnTo>
                <a:lnTo>
                  <a:pt x="297599" y="140327"/>
                </a:lnTo>
                <a:lnTo>
                  <a:pt x="296799" y="143784"/>
                </a:lnTo>
                <a:lnTo>
                  <a:pt x="296449" y="148522"/>
                </a:lnTo>
                <a:lnTo>
                  <a:pt x="296524" y="152827"/>
                </a:lnTo>
                <a:lnTo>
                  <a:pt x="297024" y="157547"/>
                </a:lnTo>
                <a:lnTo>
                  <a:pt x="297949" y="161817"/>
                </a:lnTo>
                <a:lnTo>
                  <a:pt x="299724" y="166072"/>
                </a:lnTo>
                <a:lnTo>
                  <a:pt x="301099" y="169927"/>
                </a:lnTo>
                <a:lnTo>
                  <a:pt x="303699" y="173319"/>
                </a:lnTo>
                <a:lnTo>
                  <a:pt x="369849" y="251584"/>
                </a:lnTo>
                <a:lnTo>
                  <a:pt x="372049" y="254541"/>
                </a:lnTo>
                <a:lnTo>
                  <a:pt x="373399" y="257534"/>
                </a:lnTo>
                <a:lnTo>
                  <a:pt x="373874" y="259659"/>
                </a:lnTo>
                <a:lnTo>
                  <a:pt x="373024" y="262251"/>
                </a:lnTo>
                <a:lnTo>
                  <a:pt x="371749" y="263564"/>
                </a:lnTo>
                <a:lnTo>
                  <a:pt x="369649" y="264894"/>
                </a:lnTo>
                <a:lnTo>
                  <a:pt x="367074" y="265806"/>
                </a:lnTo>
                <a:lnTo>
                  <a:pt x="362774" y="265906"/>
                </a:lnTo>
                <a:lnTo>
                  <a:pt x="260424" y="261816"/>
                </a:lnTo>
                <a:lnTo>
                  <a:pt x="256124" y="261899"/>
                </a:lnTo>
                <a:lnTo>
                  <a:pt x="251849" y="262844"/>
                </a:lnTo>
                <a:lnTo>
                  <a:pt x="247574" y="264654"/>
                </a:lnTo>
                <a:lnTo>
                  <a:pt x="243324" y="266446"/>
                </a:lnTo>
                <a:lnTo>
                  <a:pt x="176124" y="365724"/>
                </a:lnTo>
                <a:lnTo>
                  <a:pt x="174024" y="368764"/>
                </a:lnTo>
                <a:lnTo>
                  <a:pt x="171899" y="370109"/>
                </a:lnTo>
                <a:lnTo>
                  <a:pt x="169749" y="371421"/>
                </a:lnTo>
                <a:lnTo>
                  <a:pt x="167624" y="371901"/>
                </a:lnTo>
                <a:lnTo>
                  <a:pt x="165449" y="370639"/>
                </a:lnTo>
                <a:lnTo>
                  <a:pt x="163274" y="369409"/>
                </a:lnTo>
                <a:lnTo>
                  <a:pt x="161949" y="366416"/>
                </a:lnTo>
                <a:lnTo>
                  <a:pt x="160599" y="363424"/>
                </a:lnTo>
                <a:lnTo>
                  <a:pt x="133224" y="264234"/>
                </a:lnTo>
                <a:lnTo>
                  <a:pt x="8724" y="216747"/>
                </a:lnTo>
                <a:lnTo>
                  <a:pt x="5674" y="215514"/>
                </a:lnTo>
                <a:lnTo>
                  <a:pt x="2649" y="214284"/>
                </a:lnTo>
                <a:lnTo>
                  <a:pt x="1349" y="212157"/>
                </a:lnTo>
                <a:lnTo>
                  <a:pt x="0" y="210029"/>
                </a:lnTo>
                <a:lnTo>
                  <a:pt x="91799" y="143817"/>
                </a:lnTo>
                <a:lnTo>
                  <a:pt x="95174" y="141174"/>
                </a:lnTo>
                <a:lnTo>
                  <a:pt x="106849" y="117747"/>
                </a:lnTo>
                <a:lnTo>
                  <a:pt x="106774" y="113442"/>
                </a:lnTo>
                <a:lnTo>
                  <a:pt x="99124" y="11299"/>
                </a:lnTo>
                <a:lnTo>
                  <a:pt x="99049" y="6997"/>
                </a:lnTo>
                <a:lnTo>
                  <a:pt x="99899" y="4402"/>
                </a:lnTo>
                <a:lnTo>
                  <a:pt x="101124" y="2227"/>
                </a:lnTo>
                <a:lnTo>
                  <a:pt x="102399" y="914"/>
                </a:lnTo>
                <a:lnTo>
                  <a:pt x="104974" y="0"/>
                </a:lnTo>
                <a:lnTo>
                  <a:pt x="107124" y="402"/>
                </a:lnTo>
                <a:lnTo>
                  <a:pt x="110149" y="1632"/>
                </a:lnTo>
                <a:lnTo>
                  <a:pt x="113199" y="3727"/>
                </a:lnTo>
                <a:lnTo>
                  <a:pt x="193724" y="67104"/>
                </a:lnTo>
                <a:lnTo>
                  <a:pt x="197199" y="69597"/>
                </a:lnTo>
                <a:lnTo>
                  <a:pt x="201074" y="70812"/>
                </a:lnTo>
                <a:lnTo>
                  <a:pt x="205424" y="72459"/>
                </a:lnTo>
                <a:lnTo>
                  <a:pt x="209724" y="73242"/>
                </a:lnTo>
                <a:lnTo>
                  <a:pt x="214449" y="73577"/>
                </a:lnTo>
                <a:lnTo>
                  <a:pt x="218749" y="73494"/>
                </a:lnTo>
                <a:lnTo>
                  <a:pt x="223474" y="72982"/>
                </a:lnTo>
                <a:lnTo>
                  <a:pt x="226899" y="72052"/>
                </a:lnTo>
                <a:lnTo>
                  <a:pt x="322524" y="32414"/>
                </a:lnTo>
                <a:close/>
              </a:path>
            </a:pathLst>
          </a:custGeom>
          <a:noFill/>
          <a:ln w="19080">
            <a:solidFill>
              <a:srgbClr val="ff9700"/>
            </a:solidFill>
            <a:round/>
          </a:ln>
        </p:spPr>
        <p:style>
          <a:lnRef idx="0"/>
          <a:fillRef idx="0"/>
          <a:effectRef idx="0"/>
          <a:fontRef idx="minor"/>
        </p:style>
      </p:sp>
      <p:sp>
        <p:nvSpPr>
          <p:cNvPr id="128" name="CustomShape 18"/>
          <p:cNvSpPr/>
          <p:nvPr/>
        </p:nvSpPr>
        <p:spPr>
          <a:xfrm>
            <a:off x="8228160" y="1744560"/>
            <a:ext cx="168480" cy="162000"/>
          </a:xfrm>
          <a:prstGeom prst="rect">
            <a:avLst/>
          </a:prstGeom>
          <a:blipFill rotWithShape="0">
            <a:blip r:embed="rId7"/>
            <a:stretch>
              <a:fillRect/>
            </a:stretch>
          </a:blipFill>
          <a:ln>
            <a:noFill/>
          </a:ln>
        </p:spPr>
        <p:style>
          <a:lnRef idx="0"/>
          <a:fillRef idx="0"/>
          <a:effectRef idx="0"/>
          <a:fontRef idx="minor"/>
        </p:style>
      </p:sp>
      <p:sp>
        <p:nvSpPr>
          <p:cNvPr id="129" name="CustomShape 19"/>
          <p:cNvSpPr/>
          <p:nvPr/>
        </p:nvSpPr>
        <p:spPr>
          <a:xfrm>
            <a:off x="6579000" y="2135520"/>
            <a:ext cx="624600" cy="673560"/>
          </a:xfrm>
          <a:custGeom>
            <a:avLst/>
            <a:gdLst/>
            <a:ahLst/>
            <a:rect l="l" t="t" r="r" b="b"/>
            <a:pathLst>
              <a:path w="626109" h="675005">
                <a:moveTo>
                  <a:pt x="486774" y="655833"/>
                </a:moveTo>
                <a:lnTo>
                  <a:pt x="453849" y="469084"/>
                </a:lnTo>
                <a:lnTo>
                  <a:pt x="601823" y="257754"/>
                </a:lnTo>
                <a:lnTo>
                  <a:pt x="606198" y="251511"/>
                </a:lnTo>
                <a:lnTo>
                  <a:pt x="609373" y="243644"/>
                </a:lnTo>
                <a:lnTo>
                  <a:pt x="623948" y="191802"/>
                </a:lnTo>
                <a:lnTo>
                  <a:pt x="626073" y="152199"/>
                </a:lnTo>
                <a:lnTo>
                  <a:pt x="625298" y="132254"/>
                </a:lnTo>
                <a:lnTo>
                  <a:pt x="620198" y="92984"/>
                </a:lnTo>
                <a:lnTo>
                  <a:pt x="608648" y="43012"/>
                </a:lnTo>
                <a:lnTo>
                  <a:pt x="590573" y="7869"/>
                </a:lnTo>
                <a:lnTo>
                  <a:pt x="547223" y="0"/>
                </a:lnTo>
                <a:lnTo>
                  <a:pt x="530998" y="1062"/>
                </a:lnTo>
                <a:lnTo>
                  <a:pt x="514023" y="3119"/>
                </a:lnTo>
                <a:lnTo>
                  <a:pt x="496324" y="6239"/>
                </a:lnTo>
                <a:lnTo>
                  <a:pt x="476999" y="10584"/>
                </a:lnTo>
                <a:lnTo>
                  <a:pt x="457674" y="14889"/>
                </a:lnTo>
                <a:lnTo>
                  <a:pt x="420024" y="28839"/>
                </a:lnTo>
                <a:lnTo>
                  <a:pt x="385599" y="45849"/>
                </a:lnTo>
                <a:lnTo>
                  <a:pt x="371074" y="56614"/>
                </a:lnTo>
                <a:lnTo>
                  <a:pt x="363749" y="61579"/>
                </a:lnTo>
                <a:lnTo>
                  <a:pt x="358474" y="67979"/>
                </a:lnTo>
                <a:lnTo>
                  <a:pt x="352174" y="73662"/>
                </a:lnTo>
                <a:lnTo>
                  <a:pt x="347799" y="79904"/>
                </a:lnTo>
                <a:lnTo>
                  <a:pt x="199824" y="291241"/>
                </a:lnTo>
                <a:lnTo>
                  <a:pt x="13099" y="324169"/>
                </a:lnTo>
                <a:lnTo>
                  <a:pt x="7924" y="325976"/>
                </a:lnTo>
                <a:lnTo>
                  <a:pt x="4574" y="327469"/>
                </a:lnTo>
                <a:lnTo>
                  <a:pt x="1324" y="329879"/>
                </a:lnTo>
                <a:lnTo>
                  <a:pt x="0" y="332844"/>
                </a:lnTo>
                <a:lnTo>
                  <a:pt x="474" y="335496"/>
                </a:lnTo>
                <a:lnTo>
                  <a:pt x="1999" y="338899"/>
                </a:lnTo>
                <a:lnTo>
                  <a:pt x="4399" y="342109"/>
                </a:lnTo>
                <a:lnTo>
                  <a:pt x="8724" y="345921"/>
                </a:lnTo>
                <a:lnTo>
                  <a:pt x="111624" y="417209"/>
                </a:lnTo>
                <a:lnTo>
                  <a:pt x="102124" y="430734"/>
                </a:lnTo>
                <a:lnTo>
                  <a:pt x="55899" y="448034"/>
                </a:lnTo>
                <a:lnTo>
                  <a:pt x="43499" y="460259"/>
                </a:lnTo>
                <a:lnTo>
                  <a:pt x="44099" y="463784"/>
                </a:lnTo>
                <a:lnTo>
                  <a:pt x="331474" y="670458"/>
                </a:lnTo>
                <a:lnTo>
                  <a:pt x="344949" y="674483"/>
                </a:lnTo>
                <a:lnTo>
                  <a:pt x="348524" y="673858"/>
                </a:lnTo>
                <a:lnTo>
                  <a:pt x="356149" y="608608"/>
                </a:lnTo>
                <a:lnTo>
                  <a:pt x="365649" y="595058"/>
                </a:lnTo>
                <a:lnTo>
                  <a:pt x="467799" y="667383"/>
                </a:lnTo>
                <a:lnTo>
                  <a:pt x="472849" y="670158"/>
                </a:lnTo>
                <a:lnTo>
                  <a:pt x="476724" y="671333"/>
                </a:lnTo>
                <a:lnTo>
                  <a:pt x="480399" y="671583"/>
                </a:lnTo>
                <a:lnTo>
                  <a:pt x="483074" y="671108"/>
                </a:lnTo>
                <a:lnTo>
                  <a:pt x="485399" y="668858"/>
                </a:lnTo>
                <a:lnTo>
                  <a:pt x="486549" y="665008"/>
                </a:lnTo>
                <a:lnTo>
                  <a:pt x="486799" y="661308"/>
                </a:lnTo>
                <a:lnTo>
                  <a:pt x="486774" y="655833"/>
                </a:lnTo>
                <a:close/>
              </a:path>
            </a:pathLst>
          </a:custGeom>
          <a:noFill/>
          <a:ln w="19080">
            <a:solidFill>
              <a:srgbClr val="3f5277"/>
            </a:solidFill>
            <a:round/>
          </a:ln>
        </p:spPr>
        <p:style>
          <a:lnRef idx="0"/>
          <a:fillRef idx="0"/>
          <a:effectRef idx="0"/>
          <a:fontRef idx="minor"/>
        </p:style>
      </p:sp>
      <p:sp>
        <p:nvSpPr>
          <p:cNvPr id="130" name="CustomShape 20"/>
          <p:cNvSpPr/>
          <p:nvPr/>
        </p:nvSpPr>
        <p:spPr>
          <a:xfrm>
            <a:off x="6797520" y="2494800"/>
            <a:ext cx="129600" cy="162000"/>
          </a:xfrm>
          <a:prstGeom prst="rect">
            <a:avLst/>
          </a:prstGeom>
          <a:blipFill rotWithShape="0">
            <a:blip r:embed="rId8"/>
            <a:stretch>
              <a:fillRect/>
            </a:stretch>
          </a:blipFill>
          <a:ln>
            <a:noFill/>
          </a:ln>
        </p:spPr>
        <p:style>
          <a:lnRef idx="0"/>
          <a:fillRef idx="0"/>
          <a:effectRef idx="0"/>
          <a:fontRef idx="minor"/>
        </p:style>
      </p:sp>
      <p:sp>
        <p:nvSpPr>
          <p:cNvPr id="131" name="CustomShape 21"/>
          <p:cNvSpPr/>
          <p:nvPr/>
        </p:nvSpPr>
        <p:spPr>
          <a:xfrm>
            <a:off x="6927480" y="2241360"/>
            <a:ext cx="195480" cy="195480"/>
          </a:xfrm>
          <a:prstGeom prst="rect">
            <a:avLst/>
          </a:prstGeom>
          <a:blipFill rotWithShape="0">
            <a:blip r:embed="rId9"/>
            <a:stretch>
              <a:fillRect/>
            </a:stretch>
          </a:blipFill>
          <a:ln>
            <a:noFill/>
          </a:ln>
        </p:spPr>
        <p:style>
          <a:lnRef idx="0"/>
          <a:fillRef idx="0"/>
          <a:effectRef idx="0"/>
          <a:fontRef idx="minor"/>
        </p:style>
      </p:sp>
      <p:sp>
        <p:nvSpPr>
          <p:cNvPr id="132" name="CustomShape 22"/>
          <p:cNvSpPr/>
          <p:nvPr/>
        </p:nvSpPr>
        <p:spPr>
          <a:xfrm>
            <a:off x="6626160" y="2682000"/>
            <a:ext cx="205200" cy="181080"/>
          </a:xfrm>
          <a:prstGeom prst="rect">
            <a:avLst/>
          </a:prstGeom>
          <a:blipFill rotWithShape="0">
            <a:blip r:embed="rId10"/>
            <a:stretch>
              <a:fillRect/>
            </a:stretch>
          </a:blipFill>
          <a:ln>
            <a:noFill/>
          </a:ln>
        </p:spPr>
        <p:style>
          <a:lnRef idx="0"/>
          <a:fillRef idx="0"/>
          <a:effectRef idx="0"/>
          <a:fontRef idx="minor"/>
        </p:style>
      </p:sp>
      <p:sp>
        <p:nvSpPr>
          <p:cNvPr id="133" name="CustomShape 23"/>
          <p:cNvSpPr/>
          <p:nvPr/>
        </p:nvSpPr>
        <p:spPr>
          <a:xfrm>
            <a:off x="6302520" y="746280"/>
            <a:ext cx="248040" cy="235440"/>
          </a:xfrm>
          <a:custGeom>
            <a:avLst/>
            <a:gdLst/>
            <a:ahLst/>
            <a:rect l="l" t="t" r="r" b="b"/>
            <a:pathLst>
              <a:path w="249554" h="236855">
                <a:moveTo>
                  <a:pt x="119399" y="4789"/>
                </a:moveTo>
                <a:lnTo>
                  <a:pt x="120599" y="2787"/>
                </a:lnTo>
                <a:lnTo>
                  <a:pt x="121799" y="1197"/>
                </a:lnTo>
                <a:lnTo>
                  <a:pt x="123399" y="392"/>
                </a:lnTo>
                <a:lnTo>
                  <a:pt x="124599" y="0"/>
                </a:lnTo>
                <a:lnTo>
                  <a:pt x="125824" y="392"/>
                </a:lnTo>
                <a:lnTo>
                  <a:pt x="127424" y="1197"/>
                </a:lnTo>
                <a:lnTo>
                  <a:pt x="128624" y="2787"/>
                </a:lnTo>
                <a:lnTo>
                  <a:pt x="129849" y="4789"/>
                </a:lnTo>
                <a:lnTo>
                  <a:pt x="157174" y="67109"/>
                </a:lnTo>
                <a:lnTo>
                  <a:pt x="158374" y="69109"/>
                </a:lnTo>
                <a:lnTo>
                  <a:pt x="170024" y="78297"/>
                </a:lnTo>
                <a:lnTo>
                  <a:pt x="172449" y="79494"/>
                </a:lnTo>
                <a:lnTo>
                  <a:pt x="175274" y="79904"/>
                </a:lnTo>
                <a:lnTo>
                  <a:pt x="242799" y="86697"/>
                </a:lnTo>
                <a:lnTo>
                  <a:pt x="245199" y="87089"/>
                </a:lnTo>
                <a:lnTo>
                  <a:pt x="247224" y="87894"/>
                </a:lnTo>
                <a:lnTo>
                  <a:pt x="248424" y="88682"/>
                </a:lnTo>
                <a:lnTo>
                  <a:pt x="249224" y="90289"/>
                </a:lnTo>
                <a:lnTo>
                  <a:pt x="249224" y="91487"/>
                </a:lnTo>
                <a:lnTo>
                  <a:pt x="248824" y="93077"/>
                </a:lnTo>
                <a:lnTo>
                  <a:pt x="248024" y="94684"/>
                </a:lnTo>
                <a:lnTo>
                  <a:pt x="246024" y="96687"/>
                </a:lnTo>
                <a:lnTo>
                  <a:pt x="195374" y="141422"/>
                </a:lnTo>
                <a:lnTo>
                  <a:pt x="193349" y="143424"/>
                </a:lnTo>
                <a:lnTo>
                  <a:pt x="191749" y="145819"/>
                </a:lnTo>
                <a:lnTo>
                  <a:pt x="190549" y="148624"/>
                </a:lnTo>
                <a:lnTo>
                  <a:pt x="189349" y="151412"/>
                </a:lnTo>
                <a:lnTo>
                  <a:pt x="188524" y="154217"/>
                </a:lnTo>
                <a:lnTo>
                  <a:pt x="188124" y="157007"/>
                </a:lnTo>
                <a:lnTo>
                  <a:pt x="188124" y="159812"/>
                </a:lnTo>
                <a:lnTo>
                  <a:pt x="188524" y="162599"/>
                </a:lnTo>
                <a:lnTo>
                  <a:pt x="202999" y="228924"/>
                </a:lnTo>
                <a:lnTo>
                  <a:pt x="203399" y="231319"/>
                </a:lnTo>
                <a:lnTo>
                  <a:pt x="202999" y="232927"/>
                </a:lnTo>
                <a:lnTo>
                  <a:pt x="202599" y="234517"/>
                </a:lnTo>
                <a:lnTo>
                  <a:pt x="201799" y="235714"/>
                </a:lnTo>
                <a:lnTo>
                  <a:pt x="200174" y="236109"/>
                </a:lnTo>
                <a:lnTo>
                  <a:pt x="198574" y="236519"/>
                </a:lnTo>
                <a:lnTo>
                  <a:pt x="196574" y="235714"/>
                </a:lnTo>
                <a:lnTo>
                  <a:pt x="194549" y="234912"/>
                </a:lnTo>
                <a:lnTo>
                  <a:pt x="135874" y="200559"/>
                </a:lnTo>
                <a:lnTo>
                  <a:pt x="133449" y="199362"/>
                </a:lnTo>
                <a:lnTo>
                  <a:pt x="130649" y="198559"/>
                </a:lnTo>
                <a:lnTo>
                  <a:pt x="127424" y="198164"/>
                </a:lnTo>
                <a:lnTo>
                  <a:pt x="124599" y="198164"/>
                </a:lnTo>
                <a:lnTo>
                  <a:pt x="121799" y="198164"/>
                </a:lnTo>
                <a:lnTo>
                  <a:pt x="118574" y="198559"/>
                </a:lnTo>
                <a:lnTo>
                  <a:pt x="115774" y="199362"/>
                </a:lnTo>
                <a:lnTo>
                  <a:pt x="113349" y="200559"/>
                </a:lnTo>
                <a:lnTo>
                  <a:pt x="54674" y="234912"/>
                </a:lnTo>
                <a:lnTo>
                  <a:pt x="52674" y="235714"/>
                </a:lnTo>
                <a:lnTo>
                  <a:pt x="50649" y="236519"/>
                </a:lnTo>
                <a:lnTo>
                  <a:pt x="49049" y="236109"/>
                </a:lnTo>
                <a:lnTo>
                  <a:pt x="47424" y="235714"/>
                </a:lnTo>
                <a:lnTo>
                  <a:pt x="46649" y="234517"/>
                </a:lnTo>
                <a:lnTo>
                  <a:pt x="46224" y="232927"/>
                </a:lnTo>
                <a:lnTo>
                  <a:pt x="45824" y="231319"/>
                </a:lnTo>
                <a:lnTo>
                  <a:pt x="46224" y="228924"/>
                </a:lnTo>
                <a:lnTo>
                  <a:pt x="60699" y="162599"/>
                </a:lnTo>
                <a:lnTo>
                  <a:pt x="61099" y="159812"/>
                </a:lnTo>
                <a:lnTo>
                  <a:pt x="61099" y="157007"/>
                </a:lnTo>
                <a:lnTo>
                  <a:pt x="60699" y="154217"/>
                </a:lnTo>
                <a:lnTo>
                  <a:pt x="3224" y="96687"/>
                </a:lnTo>
                <a:lnTo>
                  <a:pt x="1199" y="94684"/>
                </a:lnTo>
                <a:lnTo>
                  <a:pt x="399" y="93077"/>
                </a:lnTo>
                <a:lnTo>
                  <a:pt x="0" y="91487"/>
                </a:lnTo>
                <a:lnTo>
                  <a:pt x="0" y="90289"/>
                </a:lnTo>
                <a:lnTo>
                  <a:pt x="73974" y="79904"/>
                </a:lnTo>
                <a:lnTo>
                  <a:pt x="76774" y="79494"/>
                </a:lnTo>
                <a:lnTo>
                  <a:pt x="79199" y="78297"/>
                </a:lnTo>
                <a:lnTo>
                  <a:pt x="81999" y="77099"/>
                </a:lnTo>
                <a:lnTo>
                  <a:pt x="84424" y="75509"/>
                </a:lnTo>
                <a:lnTo>
                  <a:pt x="86824" y="73507"/>
                </a:lnTo>
                <a:lnTo>
                  <a:pt x="88849" y="71507"/>
                </a:lnTo>
                <a:lnTo>
                  <a:pt x="90849" y="69109"/>
                </a:lnTo>
                <a:lnTo>
                  <a:pt x="92074" y="67109"/>
                </a:lnTo>
                <a:lnTo>
                  <a:pt x="119399" y="4789"/>
                </a:lnTo>
                <a:close/>
              </a:path>
            </a:pathLst>
          </a:custGeom>
          <a:noFill/>
          <a:ln w="19080">
            <a:solidFill>
              <a:srgbClr val="ff9700"/>
            </a:solidFill>
            <a:round/>
          </a:ln>
        </p:spPr>
        <p:style>
          <a:lnRef idx="0"/>
          <a:fillRef idx="0"/>
          <a:effectRef idx="0"/>
          <a:fontRef idx="minor"/>
        </p:style>
      </p:sp>
      <p:sp>
        <p:nvSpPr>
          <p:cNvPr id="134" name="CustomShape 24"/>
          <p:cNvSpPr/>
          <p:nvPr/>
        </p:nvSpPr>
        <p:spPr>
          <a:xfrm>
            <a:off x="6127200" y="1455840"/>
            <a:ext cx="163800" cy="168840"/>
          </a:xfrm>
          <a:prstGeom prst="rect">
            <a:avLst/>
          </a:prstGeom>
          <a:blipFill rotWithShape="0">
            <a:blip r:embed="rId11"/>
            <a:stretch>
              <a:fillRect/>
            </a:stretch>
          </a:blipFill>
          <a:ln>
            <a:noFill/>
          </a:ln>
        </p:spPr>
        <p:style>
          <a:lnRef idx="0"/>
          <a:fillRef idx="0"/>
          <a:effectRef idx="0"/>
          <a:fontRef idx="minor"/>
        </p:style>
      </p:sp>
      <p:sp>
        <p:nvSpPr>
          <p:cNvPr id="135" name="PlaceHolder 25"/>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36" name="PlaceHolder 2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CustomShape 1"/>
          <p:cNvSpPr/>
          <p:nvPr/>
        </p:nvSpPr>
        <p:spPr>
          <a:xfrm>
            <a:off x="5697360" y="2635200"/>
            <a:ext cx="887400" cy="295920"/>
          </a:xfrm>
          <a:custGeom>
            <a:avLst/>
            <a:gdLst/>
            <a:ahLst/>
            <a:rect l="l" t="t" r="r" b="b"/>
            <a:pathLst>
              <a:path w="889000" h="297180">
                <a:moveTo>
                  <a:pt x="888998" y="296849"/>
                </a:moveTo>
                <a:lnTo>
                  <a:pt x="0" y="296849"/>
                </a:lnTo>
                <a:lnTo>
                  <a:pt x="62274" y="0"/>
                </a:lnTo>
                <a:lnTo>
                  <a:pt x="888998" y="296849"/>
                </a:lnTo>
                <a:close/>
              </a:path>
            </a:pathLst>
          </a:custGeom>
          <a:solidFill>
            <a:srgbClr val="263148"/>
          </a:solidFill>
          <a:ln>
            <a:noFill/>
          </a:ln>
        </p:spPr>
        <p:style>
          <a:lnRef idx="0"/>
          <a:fillRef idx="0"/>
          <a:effectRef idx="0"/>
          <a:fontRef idx="minor"/>
        </p:style>
      </p:sp>
      <p:sp>
        <p:nvSpPr>
          <p:cNvPr id="174" name="CustomShape 2"/>
          <p:cNvSpPr/>
          <p:nvPr/>
        </p:nvSpPr>
        <p:spPr>
          <a:xfrm>
            <a:off x="0" y="0"/>
            <a:ext cx="865368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175" name="CustomShape 3"/>
          <p:cNvSpPr/>
          <p:nvPr/>
        </p:nvSpPr>
        <p:spPr>
          <a:xfrm>
            <a:off x="0" y="2921040"/>
            <a:ext cx="6588720" cy="2029320"/>
          </a:xfrm>
          <a:custGeom>
            <a:avLst/>
            <a:gdLst/>
            <a:ahLst/>
            <a:rect l="l" t="t" r="r" b="b"/>
            <a:pathLst>
              <a:path w="6590030" h="2030729">
                <a:moveTo>
                  <a:pt x="6589674" y="3175"/>
                </a:moveTo>
                <a:lnTo>
                  <a:pt x="4564037" y="3175"/>
                </a:lnTo>
                <a:lnTo>
                  <a:pt x="4564037" y="0"/>
                </a:lnTo>
                <a:lnTo>
                  <a:pt x="0" y="0"/>
                </a:lnTo>
                <a:lnTo>
                  <a:pt x="0" y="2027224"/>
                </a:lnTo>
                <a:lnTo>
                  <a:pt x="4562462" y="2027224"/>
                </a:lnTo>
                <a:lnTo>
                  <a:pt x="4562462" y="2030399"/>
                </a:lnTo>
                <a:lnTo>
                  <a:pt x="6589674" y="3175"/>
                </a:lnTo>
                <a:close/>
              </a:path>
            </a:pathLst>
          </a:custGeom>
          <a:solidFill>
            <a:srgbClr val="3f5277"/>
          </a:solidFill>
          <a:ln>
            <a:noFill/>
          </a:ln>
        </p:spPr>
        <p:style>
          <a:lnRef idx="0"/>
          <a:fillRef idx="0"/>
          <a:effectRef idx="0"/>
          <a:fontRef idx="minor"/>
        </p:style>
      </p:sp>
      <p:sp>
        <p:nvSpPr>
          <p:cNvPr id="176" name="CustomShape 4"/>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177" name="CustomShape 5"/>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178" name="CustomShape 6"/>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179" name="CustomShape 7"/>
          <p:cNvSpPr/>
          <p:nvPr/>
        </p:nvSpPr>
        <p:spPr>
          <a:xfrm>
            <a:off x="8524800" y="193680"/>
            <a:ext cx="514440" cy="703440"/>
          </a:xfrm>
          <a:prstGeom prst="rect">
            <a:avLst/>
          </a:prstGeom>
          <a:blipFill rotWithShape="0">
            <a:blip r:embed="rId2"/>
            <a:stretch>
              <a:fillRect/>
            </a:stretch>
          </a:blipFill>
          <a:ln>
            <a:noFill/>
          </a:ln>
        </p:spPr>
        <p:style>
          <a:lnRef idx="0"/>
          <a:fillRef idx="0"/>
          <a:effectRef idx="0"/>
          <a:fontRef idx="minor"/>
        </p:style>
      </p:sp>
      <p:sp>
        <p:nvSpPr>
          <p:cNvPr id="180" name="PlaceHolder 8"/>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81"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image" Target="../media/image50.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hyperlink" Target="http://www.sar.ac.id/" TargetMode="External"/><Relationship Id="rId4" Type="http://schemas.openxmlformats.org/officeDocument/2006/relationships/image" Target="../media/image56.png"/><Relationship Id="rId5"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hyperlink" Target="http://www.sar.ac.id/" TargetMode="External"/><Relationship Id="rId4" Type="http://schemas.openxmlformats.org/officeDocument/2006/relationships/image" Target="../media/image59.png"/><Relationship Id="rId5"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hyperlink" Target="http://www.sar.ac.id/" TargetMode="External"/><Relationship Id="rId4" Type="http://schemas.openxmlformats.org/officeDocument/2006/relationships/image" Target="../media/image64.png"/><Relationship Id="rId5"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hyperlink" Target="http://www.sar.ac.id/" TargetMode="External"/><Relationship Id="rId4" Type="http://schemas.openxmlformats.org/officeDocument/2006/relationships/image" Target="../media/image67.png"/><Relationship Id="rId5"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hyperlink" Target="http://www.sar.ac.id/" TargetMode="External"/><Relationship Id="rId5"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hyperlink" Target="http://www.sar.ac.id/" TargetMode="External"/><Relationship Id="rId4" Type="http://schemas.openxmlformats.org/officeDocument/2006/relationships/image" Target="../media/image72.gif"/><Relationship Id="rId5"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hyperlink" Target="https://pradnyaryan.wordpress.com/2015/02/28/integrasi-database-software-dan-middleware/" TargetMode="External"/><Relationship Id="rId3" Type="http://schemas.openxmlformats.org/officeDocument/2006/relationships/hyperlink" Target="https://citaekayana.wordpress.com/2015/03/03/integrasi-database-integrasi-software-dan-integrasi-middleware/" TargetMode="External"/><Relationship Id="rId4" Type="http://schemas.openxmlformats.org/officeDocument/2006/relationships/hyperlink" Target="https://www.phincon.com/2017/08/10/hal-yan-perlu-anda-ketahui-tentang-middleware/" TargetMode="External"/><Relationship Id="rId5" Type="http://schemas.openxmlformats.org/officeDocument/2006/relationships/hyperlink" Target="https://keuanganonline.id/tekno/inilah-5-kelebihan-dan-kekurangan-software-dbms/" TargetMode="External"/><Relationship Id="rId6" Type="http://schemas.openxmlformats.org/officeDocument/2006/relationships/hyperlink" Target="file:///home/asus/Downloads/Tugas%20Basis%20Data%20Terdistribusi.pptx#" TargetMode="External"/><Relationship Id="rId7" Type="http://schemas.openxmlformats.org/officeDocument/2006/relationships/hyperlink" Target="file:///home/asus/Downloads/Tugas%20Basis%20Data%20Terdistribusi.pptx#" TargetMode="External"/><Relationship Id="rId8"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hyperlink" Target="http://www.sar.ac.id/" TargetMode="External"/><Relationship Id="rId5"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hyperlink" Target="http://www.sar.ac.id/" TargetMode="External"/><Relationship Id="rId5"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hyperlink" Target="http://www.sar.ac.id/" TargetMode="External"/><Relationship Id="rId1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hyperlink" Target="http://www.sar.ac.id/" TargetMode="External"/><Relationship Id="rId3" Type="http://schemas.openxmlformats.org/officeDocument/2006/relationships/image" Target="../media/image42.pn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hyperlink" Target="http://www.sar.ac.id/" TargetMode="External"/><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7543800" y="961920"/>
            <a:ext cx="443160" cy="127440"/>
          </a:xfrm>
          <a:custGeom>
            <a:avLst/>
            <a:gdLst/>
            <a:ahLst/>
            <a:rect l="l" t="t" r="r" b="b"/>
            <a:pathLst>
              <a:path w="444500" h="128905">
                <a:moveTo>
                  <a:pt x="444499" y="128587"/>
                </a:moveTo>
                <a:lnTo>
                  <a:pt x="0" y="128587"/>
                </a:lnTo>
                <a:lnTo>
                  <a:pt x="31124" y="0"/>
                </a:lnTo>
                <a:lnTo>
                  <a:pt x="444499" y="128587"/>
                </a:lnTo>
                <a:close/>
              </a:path>
            </a:pathLst>
          </a:custGeom>
          <a:solidFill>
            <a:srgbClr val="263148"/>
          </a:solidFill>
          <a:ln>
            <a:noFill/>
          </a:ln>
        </p:spPr>
        <p:style>
          <a:lnRef idx="0"/>
          <a:fillRef idx="0"/>
          <a:effectRef idx="0"/>
          <a:fontRef idx="minor"/>
        </p:style>
      </p:sp>
      <p:grpSp>
        <p:nvGrpSpPr>
          <p:cNvPr id="219" name="Group 2"/>
          <p:cNvGrpSpPr/>
          <p:nvPr/>
        </p:nvGrpSpPr>
        <p:grpSpPr>
          <a:xfrm>
            <a:off x="-36000" y="0"/>
            <a:ext cx="9144000" cy="5142240"/>
            <a:chOff x="-36000" y="0"/>
            <a:chExt cx="9144000" cy="5142240"/>
          </a:xfrm>
        </p:grpSpPr>
        <p:sp>
          <p:nvSpPr>
            <p:cNvPr id="220" name="CustomShape 3"/>
            <p:cNvSpPr/>
            <p:nvPr/>
          </p:nvSpPr>
          <p:spPr>
            <a:xfrm>
              <a:off x="-36000" y="0"/>
              <a:ext cx="914400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221" name="CustomShape 4"/>
            <p:cNvSpPr/>
            <p:nvPr/>
          </p:nvSpPr>
          <p:spPr>
            <a:xfrm>
              <a:off x="-36000" y="1089360"/>
              <a:ext cx="7680960" cy="2762280"/>
            </a:xfrm>
            <a:custGeom>
              <a:avLst/>
              <a:gdLst/>
              <a:ahLst/>
              <a:rect l="l" t="t" r="r" b="b"/>
              <a:pathLst>
                <a:path w="7985125" h="2765425">
                  <a:moveTo>
                    <a:pt x="7985099" y="3175"/>
                  </a:moveTo>
                  <a:lnTo>
                    <a:pt x="5313362" y="3175"/>
                  </a:lnTo>
                  <a:lnTo>
                    <a:pt x="5313362" y="0"/>
                  </a:lnTo>
                  <a:lnTo>
                    <a:pt x="0" y="0"/>
                  </a:lnTo>
                  <a:lnTo>
                    <a:pt x="0" y="2762237"/>
                  </a:lnTo>
                  <a:lnTo>
                    <a:pt x="5310187" y="2762237"/>
                  </a:lnTo>
                  <a:lnTo>
                    <a:pt x="5310187" y="2765412"/>
                  </a:lnTo>
                  <a:lnTo>
                    <a:pt x="5313261" y="2762237"/>
                  </a:lnTo>
                  <a:lnTo>
                    <a:pt x="7985099" y="3175"/>
                  </a:lnTo>
                  <a:close/>
                </a:path>
              </a:pathLst>
            </a:custGeom>
            <a:solidFill>
              <a:srgbClr val="3f5277"/>
            </a:solidFill>
            <a:ln>
              <a:noFill/>
            </a:ln>
          </p:spPr>
          <p:style>
            <a:lnRef idx="0"/>
            <a:fillRef idx="0"/>
            <a:effectRef idx="0"/>
            <a:fontRef idx="minor"/>
          </p:style>
        </p:sp>
        <p:sp>
          <p:nvSpPr>
            <p:cNvPr id="222" name="CustomShape 5"/>
            <p:cNvSpPr/>
            <p:nvPr/>
          </p:nvSpPr>
          <p:spPr>
            <a:xfrm>
              <a:off x="3668040" y="4201920"/>
              <a:ext cx="345240" cy="200520"/>
            </a:xfrm>
            <a:custGeom>
              <a:avLst/>
              <a:gdLst/>
              <a:ahLst/>
              <a:rect l="l" t="t" r="r" b="b"/>
              <a:pathLst>
                <a:path w="393700" h="201929">
                  <a:moveTo>
                    <a:pt x="366124" y="201624"/>
                  </a:moveTo>
                  <a:lnTo>
                    <a:pt x="0" y="0"/>
                  </a:lnTo>
                  <a:lnTo>
                    <a:pt x="393699" y="0"/>
                  </a:lnTo>
                  <a:lnTo>
                    <a:pt x="366124" y="201624"/>
                  </a:lnTo>
                  <a:close/>
                </a:path>
              </a:pathLst>
            </a:custGeom>
            <a:solidFill>
              <a:srgbClr val="d16e00"/>
            </a:solidFill>
            <a:ln>
              <a:noFill/>
            </a:ln>
          </p:spPr>
          <p:style>
            <a:lnRef idx="0"/>
            <a:fillRef idx="0"/>
            <a:effectRef idx="0"/>
            <a:fontRef idx="minor"/>
          </p:style>
        </p:sp>
        <p:sp>
          <p:nvSpPr>
            <p:cNvPr id="223" name="CustomShape 6"/>
            <p:cNvSpPr/>
            <p:nvPr/>
          </p:nvSpPr>
          <p:spPr>
            <a:xfrm>
              <a:off x="3742920" y="4206240"/>
              <a:ext cx="4807800" cy="467280"/>
            </a:xfrm>
            <a:custGeom>
              <a:avLst/>
              <a:gdLst/>
              <a:ahLst/>
              <a:rect l="l" t="t" r="r" b="b"/>
              <a:pathLst>
                <a:path w="5464175" h="468629">
                  <a:moveTo>
                    <a:pt x="5464162" y="0"/>
                  </a:moveTo>
                  <a:lnTo>
                    <a:pt x="304800" y="0"/>
                  </a:lnTo>
                  <a:lnTo>
                    <a:pt x="296875" y="0"/>
                  </a:lnTo>
                  <a:lnTo>
                    <a:pt x="296875" y="12179"/>
                  </a:lnTo>
                  <a:lnTo>
                    <a:pt x="0" y="468325"/>
                  </a:lnTo>
                  <a:lnTo>
                    <a:pt x="296875" y="468325"/>
                  </a:lnTo>
                  <a:lnTo>
                    <a:pt x="304800" y="468325"/>
                  </a:lnTo>
                  <a:lnTo>
                    <a:pt x="5464162" y="468325"/>
                  </a:lnTo>
                  <a:lnTo>
                    <a:pt x="5464162" y="0"/>
                  </a:lnTo>
                  <a:close/>
                </a:path>
              </a:pathLst>
            </a:custGeom>
            <a:solidFill>
              <a:srgbClr val="ff9700"/>
            </a:solidFill>
            <a:ln>
              <a:noFill/>
            </a:ln>
          </p:spPr>
          <p:style>
            <a:lnRef idx="0"/>
            <a:fillRef idx="0"/>
            <a:effectRef idx="0"/>
            <a:fontRef idx="minor"/>
          </p:style>
        </p:sp>
        <p:sp>
          <p:nvSpPr>
            <p:cNvPr id="224" name="CustomShape 7"/>
            <p:cNvSpPr/>
            <p:nvPr/>
          </p:nvSpPr>
          <p:spPr>
            <a:xfrm>
              <a:off x="8457120" y="157680"/>
              <a:ext cx="578520" cy="897120"/>
            </a:xfrm>
            <a:prstGeom prst="rect">
              <a:avLst/>
            </a:prstGeom>
            <a:blipFill rotWithShape="0">
              <a:blip r:embed="rId1"/>
              <a:stretch>
                <a:fillRect/>
              </a:stretch>
            </a:blipFill>
            <a:ln>
              <a:noFill/>
            </a:ln>
          </p:spPr>
          <p:style>
            <a:lnRef idx="0"/>
            <a:fillRef idx="0"/>
            <a:effectRef idx="0"/>
            <a:fontRef idx="minor"/>
          </p:style>
        </p:sp>
        <p:pic>
          <p:nvPicPr>
            <p:cNvPr id="225" name="" descr=""/>
            <p:cNvPicPr/>
            <p:nvPr/>
          </p:nvPicPr>
          <p:blipFill>
            <a:blip r:embed="rId2"/>
            <a:stretch/>
          </p:blipFill>
          <p:spPr>
            <a:xfrm>
              <a:off x="6364800" y="1920240"/>
              <a:ext cx="2579040" cy="2024640"/>
            </a:xfrm>
            <a:prstGeom prst="rect">
              <a:avLst/>
            </a:prstGeom>
            <a:ln>
              <a:noFill/>
            </a:ln>
          </p:spPr>
        </p:pic>
      </p:grpSp>
      <p:sp>
        <p:nvSpPr>
          <p:cNvPr id="226" name="CustomShape 8"/>
          <p:cNvSpPr/>
          <p:nvPr/>
        </p:nvSpPr>
        <p:spPr>
          <a:xfrm>
            <a:off x="266760" y="1444680"/>
            <a:ext cx="5401440" cy="16578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600" spc="-1" strike="noStrike">
                <a:solidFill>
                  <a:srgbClr val="ffffff"/>
                </a:solidFill>
                <a:latin typeface="Roboto Condensed"/>
                <a:ea typeface="DejaVu Sans"/>
              </a:rPr>
              <a:t>Integrasi Basis Data</a:t>
            </a:r>
            <a:br/>
            <a:r>
              <a:rPr b="1" lang="en-US" sz="3600" spc="-1" strike="noStrike">
                <a:solidFill>
                  <a:srgbClr val="ffffff"/>
                </a:solidFill>
                <a:latin typeface="Roboto Condensed"/>
                <a:ea typeface="DejaVu Sans"/>
              </a:rPr>
              <a:t>Terdistribusi</a:t>
            </a:r>
            <a:endParaRPr b="0" lang="en-US" sz="3600" spc="-1" strike="noStrike">
              <a:latin typeface="Arial"/>
            </a:endParaRPr>
          </a:p>
        </p:txBody>
      </p:sp>
      <p:sp>
        <p:nvSpPr>
          <p:cNvPr id="227" name="CustomShape 9"/>
          <p:cNvSpPr/>
          <p:nvPr/>
        </p:nvSpPr>
        <p:spPr>
          <a:xfrm>
            <a:off x="266760" y="1999080"/>
            <a:ext cx="5675760" cy="986040"/>
          </a:xfrm>
          <a:prstGeom prst="rect">
            <a:avLst/>
          </a:prstGeom>
          <a:noFill/>
          <a:ln>
            <a:noFill/>
          </a:ln>
        </p:spPr>
        <p:style>
          <a:lnRef idx="0"/>
          <a:fillRef idx="0"/>
          <a:effectRef idx="0"/>
          <a:fontRef idx="minor"/>
        </p:style>
      </p:sp>
      <p:sp>
        <p:nvSpPr>
          <p:cNvPr id="228" name="CustomShape 10"/>
          <p:cNvSpPr/>
          <p:nvPr/>
        </p:nvSpPr>
        <p:spPr>
          <a:xfrm>
            <a:off x="3931920" y="4334400"/>
            <a:ext cx="4572000" cy="441360"/>
          </a:xfrm>
          <a:prstGeom prst="rect">
            <a:avLst/>
          </a:prstGeom>
          <a:noFill/>
          <a:ln>
            <a:noFill/>
          </a:ln>
        </p:spPr>
        <p:style>
          <a:lnRef idx="0"/>
          <a:fillRef idx="0"/>
          <a:effectRef idx="0"/>
          <a:fontRef idx="minor"/>
        </p:style>
        <p:txBody>
          <a:bodyPr lIns="0" rIns="0" tIns="23040" bIns="0"/>
          <a:p>
            <a:pPr marL="728280" indent="-714960" algn="ctr">
              <a:lnSpc>
                <a:spcPts val="1650"/>
              </a:lnSpc>
              <a:spcBef>
                <a:spcPts val="181"/>
              </a:spcBef>
            </a:pPr>
            <a:r>
              <a:rPr b="1" lang="en-US" sz="2000" spc="-1" strike="noStrike">
                <a:solidFill>
                  <a:srgbClr val="ffffff"/>
                </a:solidFill>
                <a:latin typeface="Arial"/>
                <a:ea typeface="DejaVu Sans"/>
              </a:rPr>
              <a:t>Selamat Datang</a:t>
            </a:r>
            <a:endParaRPr b="0" lang="en-US" sz="2000" spc="-1" strike="noStrike">
              <a:solidFill>
                <a:srgbClr val="ffffff"/>
              </a:solidFill>
              <a:latin typeface="Arial"/>
            </a:endParaRPr>
          </a:p>
        </p:txBody>
      </p:sp>
      <p:grpSp>
        <p:nvGrpSpPr>
          <p:cNvPr id="229" name="Group 11"/>
          <p:cNvGrpSpPr/>
          <p:nvPr/>
        </p:nvGrpSpPr>
        <p:grpSpPr>
          <a:xfrm>
            <a:off x="-36000" y="3453840"/>
            <a:ext cx="3102480" cy="1067400"/>
            <a:chOff x="-36000" y="3453840"/>
            <a:chExt cx="3102480" cy="1067400"/>
          </a:xfrm>
        </p:grpSpPr>
        <p:sp>
          <p:nvSpPr>
            <p:cNvPr id="230" name="CustomShape 12"/>
            <p:cNvSpPr/>
            <p:nvPr/>
          </p:nvSpPr>
          <p:spPr>
            <a:xfrm>
              <a:off x="-34560" y="3453840"/>
              <a:ext cx="2957760" cy="1067400"/>
            </a:xfrm>
            <a:custGeom>
              <a:avLst/>
              <a:gdLst/>
              <a:ahLst/>
              <a:rect l="l" t="t" r="r" b="b"/>
              <a:pathLst>
                <a:path w="2959100" h="1068704">
                  <a:moveTo>
                    <a:pt x="2959100" y="0"/>
                  </a:moveTo>
                  <a:lnTo>
                    <a:pt x="1992299" y="0"/>
                  </a:lnTo>
                  <a:lnTo>
                    <a:pt x="1985949" y="0"/>
                  </a:lnTo>
                  <a:lnTo>
                    <a:pt x="0" y="0"/>
                  </a:lnTo>
                  <a:lnTo>
                    <a:pt x="0" y="1068374"/>
                  </a:lnTo>
                  <a:lnTo>
                    <a:pt x="1985949" y="1068374"/>
                  </a:lnTo>
                  <a:lnTo>
                    <a:pt x="1992299" y="1068374"/>
                  </a:lnTo>
                  <a:lnTo>
                    <a:pt x="1992299" y="1061415"/>
                  </a:lnTo>
                  <a:lnTo>
                    <a:pt x="2959100" y="0"/>
                  </a:lnTo>
                  <a:close/>
                </a:path>
              </a:pathLst>
            </a:custGeom>
            <a:solidFill>
              <a:srgbClr val="c6d3e6"/>
            </a:solidFill>
            <a:ln>
              <a:noFill/>
            </a:ln>
          </p:spPr>
          <p:style>
            <a:lnRef idx="0"/>
            <a:fillRef idx="0"/>
            <a:effectRef idx="0"/>
            <a:fontRef idx="minor"/>
          </p:style>
        </p:sp>
        <p:sp>
          <p:nvSpPr>
            <p:cNvPr id="231" name="CustomShape 13"/>
            <p:cNvSpPr/>
            <p:nvPr/>
          </p:nvSpPr>
          <p:spPr>
            <a:xfrm>
              <a:off x="2580120" y="3623400"/>
              <a:ext cx="486360" cy="214560"/>
            </a:xfrm>
            <a:custGeom>
              <a:avLst/>
              <a:gdLst/>
              <a:ahLst/>
              <a:rect l="l" t="t" r="r" b="b"/>
              <a:pathLst>
                <a:path w="487680" h="215900">
                  <a:moveTo>
                    <a:pt x="487374" y="215899"/>
                  </a:moveTo>
                  <a:lnTo>
                    <a:pt x="0" y="215899"/>
                  </a:lnTo>
                  <a:lnTo>
                    <a:pt x="42024" y="0"/>
                  </a:lnTo>
                  <a:lnTo>
                    <a:pt x="487374" y="215899"/>
                  </a:lnTo>
                  <a:close/>
                </a:path>
              </a:pathLst>
            </a:custGeom>
            <a:solidFill>
              <a:srgbClr val="d16e00"/>
            </a:solidFill>
            <a:ln>
              <a:noFill/>
            </a:ln>
          </p:spPr>
          <p:style>
            <a:lnRef idx="0"/>
            <a:fillRef idx="0"/>
            <a:effectRef idx="0"/>
            <a:fontRef idx="minor"/>
          </p:style>
        </p:sp>
        <p:sp>
          <p:nvSpPr>
            <p:cNvPr id="232" name="CustomShape 14"/>
            <p:cNvSpPr/>
            <p:nvPr/>
          </p:nvSpPr>
          <p:spPr>
            <a:xfrm>
              <a:off x="-36000" y="3832920"/>
              <a:ext cx="3102480" cy="500040"/>
            </a:xfrm>
            <a:custGeom>
              <a:avLst/>
              <a:gdLst/>
              <a:ahLst/>
              <a:rect l="l" t="t" r="r" b="b"/>
              <a:pathLst>
                <a:path w="3103880" h="501650">
                  <a:moveTo>
                    <a:pt x="3103562" y="0"/>
                  </a:moveTo>
                  <a:lnTo>
                    <a:pt x="2616187" y="0"/>
                  </a:lnTo>
                  <a:lnTo>
                    <a:pt x="2543162" y="0"/>
                  </a:lnTo>
                  <a:lnTo>
                    <a:pt x="0" y="0"/>
                  </a:lnTo>
                  <a:lnTo>
                    <a:pt x="0" y="501650"/>
                  </a:lnTo>
                  <a:lnTo>
                    <a:pt x="2543162" y="501650"/>
                  </a:lnTo>
                  <a:lnTo>
                    <a:pt x="2616187" y="501650"/>
                  </a:lnTo>
                  <a:lnTo>
                    <a:pt x="2616187" y="436283"/>
                  </a:lnTo>
                  <a:lnTo>
                    <a:pt x="3103562" y="0"/>
                  </a:lnTo>
                  <a:close/>
                </a:path>
              </a:pathLst>
            </a:custGeom>
            <a:solidFill>
              <a:srgbClr val="ff9700"/>
            </a:solidFill>
            <a:ln>
              <a:noFill/>
            </a:ln>
          </p:spPr>
          <p:style>
            <a:lnRef idx="0"/>
            <a:fillRef idx="0"/>
            <a:effectRef idx="0"/>
            <a:fontRef idx="minor"/>
          </p:style>
        </p:sp>
      </p:grpSp>
      <p:sp>
        <p:nvSpPr>
          <p:cNvPr id="233" name="CustomShape 15"/>
          <p:cNvSpPr/>
          <p:nvPr/>
        </p:nvSpPr>
        <p:spPr>
          <a:xfrm>
            <a:off x="212760" y="3921840"/>
            <a:ext cx="2144160" cy="253800"/>
          </a:xfrm>
          <a:prstGeom prst="rect">
            <a:avLst/>
          </a:prstGeom>
          <a:noFill/>
          <a:ln>
            <a:noFill/>
          </a:ln>
        </p:spPr>
        <p:style>
          <a:lnRef idx="0"/>
          <a:fillRef idx="0"/>
          <a:effectRef idx="0"/>
          <a:fontRef idx="minor"/>
        </p:style>
        <p:txBody>
          <a:bodyPr lIns="0" rIns="0" tIns="9000" bIns="0"/>
          <a:p>
            <a:pPr marL="12600">
              <a:lnSpc>
                <a:spcPct val="101000"/>
              </a:lnSpc>
              <a:spcBef>
                <a:spcPts val="71"/>
              </a:spcBef>
            </a:pPr>
            <a:r>
              <a:rPr b="1" lang="en-US" sz="1600" spc="-1" strike="noStrike">
                <a:solidFill>
                  <a:srgbClr val="ffffff"/>
                </a:solidFill>
                <a:latin typeface="Verdana"/>
                <a:ea typeface="DejaVu Sans"/>
              </a:rPr>
              <a:t>KELOMPOK 5</a:t>
            </a:r>
            <a:endParaRPr b="0" lang="en-US"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35160" y="864000"/>
            <a:ext cx="3978360" cy="22568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600" spc="-1" strike="noStrike">
                <a:solidFill>
                  <a:srgbClr val="000000"/>
                </a:solidFill>
                <a:latin typeface="Arial"/>
                <a:ea typeface="DejaVu Sans"/>
              </a:rPr>
              <a:t>Implementasi Data Warehouse Terintegrasi terdapat pada Dirjen Pajak dimana data didapatkan dari 2 sumber data yakni Sumber data Internal dan Eksternal (Mengambil data dari social media masyarakat) lalu digudangkan didalam Data Warehouse. Data Warehouse yang telah dianalisa dapat dapat menghasilkan output berupa informasi. User Level 1, Level 2 dan Level 3 dengan mengakses Dashboard. User Level 3 akan membersihkan dan  melakukan Slacing Data yang pada Data Warehouse.</a:t>
            </a:r>
            <a:endParaRPr b="0" lang="en-US" sz="1600" spc="-1" strike="noStrike">
              <a:latin typeface="Arial"/>
            </a:endParaRPr>
          </a:p>
        </p:txBody>
      </p:sp>
      <p:sp>
        <p:nvSpPr>
          <p:cNvPr id="409" name="CustomShape 2"/>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410" name="CustomShape 3"/>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3A0454BA-57DA-4964-A944-AE1EFDC17C15}"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411" name="CustomShape 4"/>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12" name="CustomShape 5"/>
          <p:cNvSpPr/>
          <p:nvPr/>
        </p:nvSpPr>
        <p:spPr>
          <a:xfrm>
            <a:off x="2207160" y="180000"/>
            <a:ext cx="5040360" cy="38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600" spc="-1" strike="noStrike">
                <a:solidFill>
                  <a:srgbClr val="333333"/>
                </a:solidFill>
                <a:latin typeface="Arial"/>
                <a:ea typeface="DejaVu Sans"/>
              </a:rPr>
              <a:t>Proses ETL (Extraction, Transportatition, Load)</a:t>
            </a:r>
            <a:endParaRPr b="0" lang="en-US" sz="1600" spc="-1" strike="noStrike">
              <a:latin typeface="Arial"/>
            </a:endParaRPr>
          </a:p>
        </p:txBody>
      </p:sp>
      <p:pic>
        <p:nvPicPr>
          <p:cNvPr id="413" name="" descr=""/>
          <p:cNvPicPr/>
          <p:nvPr/>
        </p:nvPicPr>
        <p:blipFill>
          <a:blip r:embed="rId2"/>
          <a:stretch/>
        </p:blipFill>
        <p:spPr>
          <a:xfrm>
            <a:off x="4297680" y="822960"/>
            <a:ext cx="4205520" cy="32911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35160" y="720000"/>
            <a:ext cx="5790960" cy="41065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500" spc="-1" strike="noStrike">
                <a:solidFill>
                  <a:srgbClr val="000000"/>
                </a:solidFill>
                <a:latin typeface="Arial"/>
                <a:ea typeface="DejaVu Sans"/>
              </a:rPr>
              <a:t>Perancangan Sistem</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sistem meliputi sistem pada Program Studi Teknik Informatika dan PDPT- Universitas Muslim Indonesia, dimana ada beberapa metode yang di gunakan yaitu:</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A. Metode perancangan sistem informasi dan basis data menggunakan paradigma perancangan Convention Over Configuration</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B. Implementasi sistem untuk penamaan menggunakan tabel data COC dengan penerapan</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pengelolaan aplikasi DBMS menggunakan PostgreSQL 9.2, dan port TCP-IP sebagai sarana</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komunikasi data.</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C. Pengujian sistem dilakukan dengan metode Blackbox Testing untuk menguji fungsionalitas aplikasi perangkat lunak dapat berjalan dengan baik, yaitu dengan validasi data dari elemen atribut input sinkron dengan elemen atribut output antara request data Program Studi ke PDPT Universitas dan sebaliknya.</a:t>
            </a:r>
            <a:endParaRPr b="0" lang="en-US" sz="1500" spc="-1" strike="noStrike">
              <a:latin typeface="Arial"/>
            </a:endParaRPr>
          </a:p>
        </p:txBody>
      </p:sp>
      <p:sp>
        <p:nvSpPr>
          <p:cNvPr id="415" name="CustomShape 2"/>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416" name="CustomShape 3"/>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C7F0AC38-53D4-47A2-BE92-8D6999851AD6}"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417" name="CustomShape 4"/>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18" name="CustomShape 5"/>
          <p:cNvSpPr/>
          <p:nvPr/>
        </p:nvSpPr>
        <p:spPr>
          <a:xfrm>
            <a:off x="2207160" y="180000"/>
            <a:ext cx="5040360" cy="38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600" spc="-1" strike="noStrike">
                <a:solidFill>
                  <a:srgbClr val="333333"/>
                </a:solidFill>
                <a:latin typeface="Arial"/>
                <a:ea typeface="DejaVu Sans"/>
              </a:rPr>
              <a:t>Contoh Kasus Integrasi Basis Data Terdistribusi</a:t>
            </a:r>
            <a:endParaRPr b="0" lang="en-US" sz="16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335160" y="917280"/>
            <a:ext cx="4145040" cy="32000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500" spc="-1" strike="noStrike">
                <a:solidFill>
                  <a:srgbClr val="000000"/>
                </a:solidFill>
                <a:latin typeface="Arial"/>
                <a:ea typeface="DejaVu Sans"/>
              </a:rPr>
              <a:t>Alur kebutuhan sistem yang dipaparkan pada Gambar di samping ini, menjelaskan bahwa komponen kerja baik di tingkat Prodi Informatika maupun Universitas, masing-masing bertindak sebagai server yang melaksanakan seluruh kegiatan pengelolaan data EPSBED menggunakan aplikasi dan database.</a:t>
            </a:r>
            <a:endParaRPr b="0" lang="en-US" sz="1500" spc="-1" strike="noStrike">
              <a:latin typeface="Arial"/>
            </a:endParaRPr>
          </a:p>
          <a:p>
            <a:pPr marL="12600">
              <a:lnSpc>
                <a:spcPct val="100000"/>
              </a:lnSpc>
              <a:spcBef>
                <a:spcPts val="99"/>
              </a:spcBef>
            </a:pP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Sedangkan untuk kebutuhan integrasi dan komunikasi data secara real time antara DBMS Prodi dengan DBMS PDPT Universitas digunakan teknologi replikasi streaming, serta memanfaatkan</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protokol TCP/IP.</a:t>
            </a:r>
            <a:endParaRPr b="0" lang="en-US" sz="1500" spc="-1" strike="noStrike">
              <a:latin typeface="Arial"/>
            </a:endParaRPr>
          </a:p>
        </p:txBody>
      </p:sp>
      <p:sp>
        <p:nvSpPr>
          <p:cNvPr id="420" name="CustomShape 2"/>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421" name="CustomShape 3"/>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FEF14519-A185-46EB-8AEB-3BFE89D8522B}"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422" name="CustomShape 4"/>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23" name="CustomShape 5"/>
          <p:cNvSpPr/>
          <p:nvPr/>
        </p:nvSpPr>
        <p:spPr>
          <a:xfrm>
            <a:off x="2207160" y="180000"/>
            <a:ext cx="5040360" cy="38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600" spc="-1" strike="noStrike">
                <a:solidFill>
                  <a:srgbClr val="333333"/>
                </a:solidFill>
                <a:latin typeface="Arial"/>
                <a:ea typeface="DejaVu Sans"/>
              </a:rPr>
              <a:t>Contoh Kasus Integrasi Basis Data Terdistribusi</a:t>
            </a:r>
            <a:endParaRPr b="0" lang="en-US" sz="1600" spc="-1" strike="noStrike">
              <a:latin typeface="Arial"/>
            </a:endParaRPr>
          </a:p>
        </p:txBody>
      </p:sp>
      <p:pic>
        <p:nvPicPr>
          <p:cNvPr id="424" name="" descr=""/>
          <p:cNvPicPr/>
          <p:nvPr/>
        </p:nvPicPr>
        <p:blipFill>
          <a:blip r:embed="rId2"/>
          <a:stretch/>
        </p:blipFill>
        <p:spPr>
          <a:xfrm>
            <a:off x="4586760" y="956520"/>
            <a:ext cx="3961800" cy="33901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426" name="Group 2"/>
          <p:cNvGrpSpPr/>
          <p:nvPr/>
        </p:nvGrpSpPr>
        <p:grpSpPr>
          <a:xfrm>
            <a:off x="0" y="0"/>
            <a:ext cx="7074360" cy="1325880"/>
            <a:chOff x="0" y="0"/>
            <a:chExt cx="7074360" cy="1325880"/>
          </a:xfrm>
        </p:grpSpPr>
        <p:sp>
          <p:nvSpPr>
            <p:cNvPr id="427"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428"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429"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430" name="Group 6"/>
          <p:cNvGrpSpPr/>
          <p:nvPr/>
        </p:nvGrpSpPr>
        <p:grpSpPr>
          <a:xfrm>
            <a:off x="6950160" y="4471920"/>
            <a:ext cx="2192760" cy="670320"/>
            <a:chOff x="6950160" y="4471920"/>
            <a:chExt cx="2192760" cy="670320"/>
          </a:xfrm>
        </p:grpSpPr>
        <p:sp>
          <p:nvSpPr>
            <p:cNvPr id="431"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432"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433"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434"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435" name="Group 11"/>
          <p:cNvGrpSpPr/>
          <p:nvPr/>
        </p:nvGrpSpPr>
        <p:grpSpPr>
          <a:xfrm>
            <a:off x="1440" y="4903920"/>
            <a:ext cx="2034000" cy="238680"/>
            <a:chOff x="1440" y="4903920"/>
            <a:chExt cx="2034000" cy="238680"/>
          </a:xfrm>
        </p:grpSpPr>
        <p:sp>
          <p:nvSpPr>
            <p:cNvPr id="436"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37"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38"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439"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40"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41"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442" name="CustomShape 18"/>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443"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444"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45"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446"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8E05DEBC-2483-4076-9180-6DE2E7739D8B}"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447"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48"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49"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50"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51"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52" name="CustomShape 28"/>
          <p:cNvSpPr/>
          <p:nvPr/>
        </p:nvSpPr>
        <p:spPr>
          <a:xfrm>
            <a:off x="274320" y="1355040"/>
            <a:ext cx="8137080" cy="3491280"/>
          </a:xfrm>
          <a:prstGeom prst="rect">
            <a:avLst/>
          </a:prstGeom>
          <a:noFill/>
          <a:ln>
            <a:noFill/>
          </a:ln>
        </p:spPr>
        <p:style>
          <a:lnRef idx="0"/>
          <a:fillRef idx="0"/>
          <a:effectRef idx="0"/>
          <a:fontRef idx="minor"/>
        </p:style>
        <p:txBody>
          <a:bodyPr lIns="0" rIns="0" tIns="20160" bIns="0"/>
          <a:p>
            <a:pPr marL="12600">
              <a:lnSpc>
                <a:spcPct val="100000"/>
              </a:lnSpc>
            </a:pPr>
            <a:r>
              <a:rPr b="0" lang="en-US" sz="1600" spc="-1" strike="noStrike">
                <a:solidFill>
                  <a:srgbClr val="000000"/>
                </a:solidFill>
                <a:latin typeface="Arial"/>
                <a:ea typeface="Noto Sans CJK SC"/>
              </a:rPr>
              <a:t>Arsitektur pengembangan sistem terdiri atas database management system PostgreSQL dan sistem dimana aplikasi dan DBMS dihubungkan melalui port 5433 dan sistem berada di port 80. Proses streaming replication DBMS untuk pengolahan pelaporan data EPSBED dari Prodi ke PDPT-Universitas, diawali dengan memasukkan seluruh data record pada setiap modul yang diperlukan melalui aplikasi website iPDPT secara online. Berikutnya perlu dipersiapkan pula untuk menginstall tools PostgreSQL pada setiap komputer yang digunakan selama proses pelaporan EPSBED.</a:t>
            </a:r>
            <a:endParaRPr b="0" lang="en-US" sz="1600" spc="-1" strike="noStrike">
              <a:latin typeface="Arial"/>
            </a:endParaRPr>
          </a:p>
          <a:p>
            <a:pPr marL="12600">
              <a:lnSpc>
                <a:spcPct val="100000"/>
              </a:lnSpc>
            </a:pPr>
            <a:endParaRPr b="0" lang="en-US" sz="1600" spc="-1" strike="noStrike">
              <a:latin typeface="Arial"/>
            </a:endParaRPr>
          </a:p>
          <a:p>
            <a:pPr marL="12600">
              <a:lnSpc>
                <a:spcPct val="100000"/>
              </a:lnSpc>
            </a:pPr>
            <a:r>
              <a:rPr b="0" lang="en-US" sz="1600" spc="-1" strike="noStrike">
                <a:solidFill>
                  <a:srgbClr val="000000"/>
                </a:solidFill>
                <a:latin typeface="Arial"/>
                <a:ea typeface="Noto Sans CJK SC"/>
              </a:rPr>
              <a:t>Ketika seluruh data EPSBED telah tersimpan dalam DBMS Prodi, maka proses integrasi</a:t>
            </a:r>
            <a:endParaRPr b="0" lang="en-US" sz="1600" spc="-1" strike="noStrike">
              <a:latin typeface="Arial"/>
            </a:endParaRPr>
          </a:p>
          <a:p>
            <a:pPr marL="12600">
              <a:lnSpc>
                <a:spcPct val="100000"/>
              </a:lnSpc>
            </a:pPr>
            <a:r>
              <a:rPr b="0" lang="en-US" sz="1600" spc="-1" strike="noStrike">
                <a:solidFill>
                  <a:srgbClr val="000000"/>
                </a:solidFill>
                <a:latin typeface="Arial"/>
                <a:ea typeface="Noto Sans CJK SC"/>
              </a:rPr>
              <a:t>database ke DBMS PDPT-Universitas dipersiapkan dengan cara terlebih dahulu membuat konfigurasireplikasi data antara master dan slave, seperti pada Gambar 2 yang menunjukkan proses konfigurasi master menggunakan postgresql.conf. mengkonfigurasikan 8 wal-segments, masing-masing sebesar 16MB. Untuk proses integrasi dan komunikasi data dalam pelaporan EPSBED antara Prodi dan</a:t>
            </a:r>
            <a:endParaRPr b="0" lang="en-US" sz="1600" spc="-1" strike="noStrike">
              <a:latin typeface="Arial"/>
            </a:endParaRPr>
          </a:p>
        </p:txBody>
      </p:sp>
      <p:sp>
        <p:nvSpPr>
          <p:cNvPr id="453"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54"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456" name="Group 2"/>
          <p:cNvGrpSpPr/>
          <p:nvPr/>
        </p:nvGrpSpPr>
        <p:grpSpPr>
          <a:xfrm>
            <a:off x="0" y="0"/>
            <a:ext cx="7074360" cy="1325880"/>
            <a:chOff x="0" y="0"/>
            <a:chExt cx="7074360" cy="1325880"/>
          </a:xfrm>
        </p:grpSpPr>
        <p:sp>
          <p:nvSpPr>
            <p:cNvPr id="457"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458"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459"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460" name="Group 6"/>
          <p:cNvGrpSpPr/>
          <p:nvPr/>
        </p:nvGrpSpPr>
        <p:grpSpPr>
          <a:xfrm>
            <a:off x="6950160" y="4471920"/>
            <a:ext cx="2192760" cy="670320"/>
            <a:chOff x="6950160" y="4471920"/>
            <a:chExt cx="2192760" cy="670320"/>
          </a:xfrm>
        </p:grpSpPr>
        <p:sp>
          <p:nvSpPr>
            <p:cNvPr id="461"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462"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463"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464"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465" name="Group 11"/>
          <p:cNvGrpSpPr/>
          <p:nvPr/>
        </p:nvGrpSpPr>
        <p:grpSpPr>
          <a:xfrm>
            <a:off x="1440" y="4903920"/>
            <a:ext cx="2034000" cy="238680"/>
            <a:chOff x="1440" y="4903920"/>
            <a:chExt cx="2034000" cy="238680"/>
          </a:xfrm>
        </p:grpSpPr>
        <p:sp>
          <p:nvSpPr>
            <p:cNvPr id="466"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67"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68"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469"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70"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71"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472" name="CustomShape 18"/>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473"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474"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5"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476"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E9A5AE39-2145-4575-A02D-2D4732A1135F}"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477"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78"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9"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80"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81"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82" name="CustomShape 28"/>
          <p:cNvSpPr/>
          <p:nvPr/>
        </p:nvSpPr>
        <p:spPr>
          <a:xfrm>
            <a:off x="274320" y="1355040"/>
            <a:ext cx="8137080" cy="3491280"/>
          </a:xfrm>
          <a:prstGeom prst="rect">
            <a:avLst/>
          </a:prstGeom>
          <a:noFill/>
          <a:ln>
            <a:noFill/>
          </a:ln>
        </p:spPr>
        <p:style>
          <a:lnRef idx="0"/>
          <a:fillRef idx="0"/>
          <a:effectRef idx="0"/>
          <a:fontRef idx="minor"/>
        </p:style>
        <p:txBody>
          <a:bodyPr lIns="0" rIns="0" tIns="20160" bIns="0"/>
          <a:p>
            <a:pPr marL="12600">
              <a:lnSpc>
                <a:spcPct val="100000"/>
              </a:lnSpc>
            </a:pPr>
            <a:r>
              <a:rPr b="0" lang="en-US" sz="1600" spc="-1" strike="noStrike">
                <a:solidFill>
                  <a:srgbClr val="000000"/>
                </a:solidFill>
                <a:latin typeface="Arial"/>
                <a:ea typeface="Noto Sans CJK SC"/>
              </a:rPr>
              <a:t>PDPT-Universitas dapat terlaksana dengan cara mengatur IP-address pada masing-masing komputer yang bertindak sebagai master dan slave, sehingga saat komputer Prodi melakukan proses penyimpanan data EPSBED, maka seluruh isi records dari atribut database Prodi dari hasil pelaporan EPSBED tersebut terkirim dan tersimpan secara real time pada database PDPT-Universitas.</a:t>
            </a:r>
            <a:endParaRPr b="0" lang="en-US" sz="1600" spc="-1" strike="noStrike">
              <a:latin typeface="Arial"/>
            </a:endParaRPr>
          </a:p>
        </p:txBody>
      </p:sp>
      <p:sp>
        <p:nvSpPr>
          <p:cNvPr id="483"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84"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485" name="" descr=""/>
          <p:cNvPicPr/>
          <p:nvPr/>
        </p:nvPicPr>
        <p:blipFill>
          <a:blip r:embed="rId4"/>
          <a:stretch/>
        </p:blipFill>
        <p:spPr>
          <a:xfrm>
            <a:off x="1159560" y="2810160"/>
            <a:ext cx="6620760" cy="157896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487" name="Group 2"/>
          <p:cNvGrpSpPr/>
          <p:nvPr/>
        </p:nvGrpSpPr>
        <p:grpSpPr>
          <a:xfrm>
            <a:off x="0" y="0"/>
            <a:ext cx="7074360" cy="1325880"/>
            <a:chOff x="0" y="0"/>
            <a:chExt cx="7074360" cy="1325880"/>
          </a:xfrm>
        </p:grpSpPr>
        <p:sp>
          <p:nvSpPr>
            <p:cNvPr id="488"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489"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490"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491" name="Group 6"/>
          <p:cNvGrpSpPr/>
          <p:nvPr/>
        </p:nvGrpSpPr>
        <p:grpSpPr>
          <a:xfrm>
            <a:off x="6950160" y="4471920"/>
            <a:ext cx="2192760" cy="670320"/>
            <a:chOff x="6950160" y="4471920"/>
            <a:chExt cx="2192760" cy="670320"/>
          </a:xfrm>
        </p:grpSpPr>
        <p:sp>
          <p:nvSpPr>
            <p:cNvPr id="492"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493"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494"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495"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496" name="Group 11"/>
          <p:cNvGrpSpPr/>
          <p:nvPr/>
        </p:nvGrpSpPr>
        <p:grpSpPr>
          <a:xfrm>
            <a:off x="1440" y="4903920"/>
            <a:ext cx="2034000" cy="238680"/>
            <a:chOff x="1440" y="4903920"/>
            <a:chExt cx="2034000" cy="238680"/>
          </a:xfrm>
        </p:grpSpPr>
        <p:sp>
          <p:nvSpPr>
            <p:cNvPr id="497"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98"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99"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00"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01"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02"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03" name="CustomShape 18"/>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504"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05"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06"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07"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5D9106D0-F25E-4F85-B3B3-4D241FB3F819}"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508"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09"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10"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11"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12"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13" name="CustomShape 28"/>
          <p:cNvSpPr/>
          <p:nvPr/>
        </p:nvSpPr>
        <p:spPr>
          <a:xfrm>
            <a:off x="274320" y="1355040"/>
            <a:ext cx="3749040" cy="3491280"/>
          </a:xfrm>
          <a:prstGeom prst="rect">
            <a:avLst/>
          </a:prstGeom>
          <a:noFill/>
          <a:ln>
            <a:noFill/>
          </a:ln>
        </p:spPr>
        <p:style>
          <a:lnRef idx="0"/>
          <a:fillRef idx="0"/>
          <a:effectRef idx="0"/>
          <a:fontRef idx="minor"/>
        </p:style>
        <p:txBody>
          <a:bodyPr lIns="0" rIns="0" tIns="20160" bIns="0"/>
          <a:p>
            <a:pPr marL="12600">
              <a:lnSpc>
                <a:spcPct val="100000"/>
              </a:lnSpc>
            </a:pPr>
            <a:r>
              <a:rPr b="0" lang="en-US" sz="1600" spc="-1" strike="noStrike">
                <a:solidFill>
                  <a:srgbClr val="000000"/>
                </a:solidFill>
                <a:latin typeface="Arial"/>
                <a:ea typeface="Noto Sans CJK SC"/>
              </a:rPr>
              <a:t>Proses menyalin isi database inilah yang dimaksudkan sebagai replikasi database yang telah diatur secara konsisten oleh tools PostgreSQL. Komunikasi data dalam mengelola pelaporan EPSBED antar Prodi dengan PDPT-Universitas, berlangsung secara satu arah dengan fungsi slavelock (penguncian data pada database Slave) yang dimaksudkan untuk menjaga konsistensi dan keamanan data dari Prodi sebagai Server dan PDPT-Universitas sebagai Client.</a:t>
            </a:r>
            <a:endParaRPr b="0" lang="en-US" sz="1600" spc="-1" strike="noStrike">
              <a:latin typeface="Arial"/>
            </a:endParaRPr>
          </a:p>
        </p:txBody>
      </p:sp>
      <p:sp>
        <p:nvSpPr>
          <p:cNvPr id="514"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15"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516" name="" descr=""/>
          <p:cNvPicPr/>
          <p:nvPr/>
        </p:nvPicPr>
        <p:blipFill>
          <a:blip r:embed="rId4"/>
          <a:stretch/>
        </p:blipFill>
        <p:spPr>
          <a:xfrm>
            <a:off x="4114800" y="1463040"/>
            <a:ext cx="4386960" cy="29260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518" name="CustomShape 2"/>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19" name="Group 3"/>
          <p:cNvGrpSpPr/>
          <p:nvPr/>
        </p:nvGrpSpPr>
        <p:grpSpPr>
          <a:xfrm>
            <a:off x="6950160" y="4471920"/>
            <a:ext cx="2192760" cy="670320"/>
            <a:chOff x="6950160" y="4471920"/>
            <a:chExt cx="2192760" cy="670320"/>
          </a:xfrm>
        </p:grpSpPr>
        <p:sp>
          <p:nvSpPr>
            <p:cNvPr id="520" name="CustomShape 4"/>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21" name="CustomShape 5"/>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22" name="CustomShape 6"/>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523" name="CustomShape 7"/>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524" name="Group 8"/>
          <p:cNvGrpSpPr/>
          <p:nvPr/>
        </p:nvGrpSpPr>
        <p:grpSpPr>
          <a:xfrm>
            <a:off x="1440" y="4903920"/>
            <a:ext cx="2034000" cy="238680"/>
            <a:chOff x="1440" y="4903920"/>
            <a:chExt cx="2034000" cy="238680"/>
          </a:xfrm>
        </p:grpSpPr>
        <p:sp>
          <p:nvSpPr>
            <p:cNvPr id="525" name="CustomShape 9"/>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26" name="CustomShape 10"/>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27" name="CustomShape 11"/>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28"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29"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30"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31" name="CustomShape 15"/>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532" name="CustomShape 16"/>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33" name="CustomShape 17"/>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34" name="CustomShape 18"/>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35" name="CustomShape 19"/>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65A64910-7DEE-43CA-ADB4-B6629507D649}"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536" name="CustomShape 20"/>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37" name="CustomShape 21"/>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38" name="CustomShape 22"/>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39" name="CustomShape 23"/>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40" name="CustomShape 24"/>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41" name="CustomShape 25"/>
          <p:cNvSpPr/>
          <p:nvPr/>
        </p:nvSpPr>
        <p:spPr>
          <a:xfrm>
            <a:off x="274320" y="1355040"/>
            <a:ext cx="8321040" cy="3491280"/>
          </a:xfrm>
          <a:prstGeom prst="rect">
            <a:avLst/>
          </a:prstGeom>
          <a:noFill/>
          <a:ln>
            <a:noFill/>
          </a:ln>
        </p:spPr>
        <p:style>
          <a:lnRef idx="0"/>
          <a:fillRef idx="0"/>
          <a:effectRef idx="0"/>
          <a:fontRef idx="minor"/>
        </p:style>
        <p:txBody>
          <a:bodyPr lIns="0" rIns="0" tIns="20160" bIns="0"/>
          <a:p>
            <a:pPr marL="12600">
              <a:lnSpc>
                <a:spcPct val="100000"/>
              </a:lnSpc>
            </a:pPr>
            <a:r>
              <a:rPr b="0" lang="en-US" sz="1200" spc="-1" strike="noStrike">
                <a:solidFill>
                  <a:srgbClr val="000000"/>
                </a:solidFill>
                <a:latin typeface="Arial"/>
                <a:ea typeface="Noto Sans CJK SC"/>
              </a:rPr>
              <a:t>Setelah proses replikasi basisdata (database) seperti yang ditunjukkan </a:t>
            </a:r>
            <a:r>
              <a:rPr b="0" lang="en-US" sz="1200" spc="-1" strike="noStrike">
                <a:solidFill>
                  <a:srgbClr val="000000"/>
                </a:solidFill>
                <a:latin typeface="Arial"/>
                <a:ea typeface="Noto Sans CJK SC"/>
              </a:rPr>
              <a:t>Gambar 3</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berlangsung, maka komputer Prodi sebagai Server dapat secara efektif </a:t>
            </a:r>
            <a:r>
              <a:rPr b="0" lang="en-US" sz="1200" spc="-1" strike="noStrike">
                <a:solidFill>
                  <a:srgbClr val="000000"/>
                </a:solidFill>
                <a:latin typeface="Arial"/>
                <a:ea typeface="Noto Sans CJK SC"/>
              </a:rPr>
              <a:t>melaksanakan verifikasi data pelaporan EPSBED sehingga PDPT-</a:t>
            </a:r>
            <a:r>
              <a:rPr b="0" lang="en-US" sz="1200" spc="-1" strike="noStrike">
                <a:solidFill>
                  <a:srgbClr val="000000"/>
                </a:solidFill>
                <a:latin typeface="Arial"/>
                <a:ea typeface="Noto Sans CJK SC"/>
              </a:rPr>
              <a:t>Universitas sebagai Client dapat pula secara konsisten dan otomatis </a:t>
            </a:r>
            <a:r>
              <a:rPr b="0" lang="en-US" sz="1200" spc="-1" strike="noStrike">
                <a:solidFill>
                  <a:srgbClr val="000000"/>
                </a:solidFill>
                <a:latin typeface="Arial"/>
                <a:ea typeface="Noto Sans CJK SC"/>
              </a:rPr>
              <a:t>menerima setiap pelaporan EPSBED tersebut tanpa perlu terkendala oleh </a:t>
            </a:r>
            <a:r>
              <a:rPr b="0" lang="en-US" sz="1200" spc="-1" strike="noStrike">
                <a:solidFill>
                  <a:srgbClr val="000000"/>
                </a:solidFill>
                <a:latin typeface="Arial"/>
                <a:ea typeface="Noto Sans CJK SC"/>
              </a:rPr>
              <a:t>waktu. Permasalahan yang dihadapi saat ini untuk pelaporan data EPSBED </a:t>
            </a:r>
            <a:r>
              <a:rPr b="0" lang="en-US" sz="1200" spc="-1" strike="noStrike">
                <a:solidFill>
                  <a:srgbClr val="000000"/>
                </a:solidFill>
                <a:latin typeface="Arial"/>
                <a:ea typeface="Noto Sans CJK SC"/>
              </a:rPr>
              <a:t>Prodi ke PDPT-Universitas sebagai pokok pembahasan yang perlu </a:t>
            </a:r>
            <a:r>
              <a:rPr b="0" lang="en-US" sz="1200" spc="-1" strike="noStrike">
                <a:solidFill>
                  <a:srgbClr val="000000"/>
                </a:solidFill>
                <a:latin typeface="Arial"/>
                <a:ea typeface="Noto Sans CJK SC"/>
              </a:rPr>
              <a:t>diselesaikan. Salah satu contoh kasus pada pengelolaan EPSBED terkait </a:t>
            </a:r>
            <a:r>
              <a:rPr b="0" lang="en-US" sz="1200" spc="-1" strike="noStrike">
                <a:solidFill>
                  <a:srgbClr val="000000"/>
                </a:solidFill>
                <a:latin typeface="Arial"/>
                <a:ea typeface="Noto Sans CJK SC"/>
              </a:rPr>
              <a:t>dengan data dosen yang terkadang berubah-ubah ataupun kelengkapan </a:t>
            </a:r>
            <a:r>
              <a:rPr b="0" lang="en-US" sz="1200" spc="-1" strike="noStrike">
                <a:solidFill>
                  <a:srgbClr val="000000"/>
                </a:solidFill>
                <a:latin typeface="Arial"/>
                <a:ea typeface="Noto Sans CJK SC"/>
              </a:rPr>
              <a:t>dokumen yang terhambat karena suatu hal sesuai kondisi masing-masing </a:t>
            </a:r>
            <a:r>
              <a:rPr b="0" lang="en-US" sz="1200" spc="-1" strike="noStrike">
                <a:solidFill>
                  <a:srgbClr val="000000"/>
                </a:solidFill>
                <a:latin typeface="Arial"/>
                <a:ea typeface="Noto Sans CJK SC"/>
              </a:rPr>
              <a:t>dosen yang bersangkutan.</a:t>
            </a:r>
            <a:endParaRPr b="0" lang="en-US" sz="1200" spc="-1" strike="noStrike">
              <a:latin typeface="Arial"/>
            </a:endParaRPr>
          </a:p>
          <a:p>
            <a:pPr marL="12600">
              <a:lnSpc>
                <a:spcPct val="100000"/>
              </a:lnSpc>
            </a:pP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Kasus tersebut tidak jarang menjadi permasalahan yang mengakibatkan </a:t>
            </a:r>
            <a:r>
              <a:rPr b="0" lang="en-US" sz="1200" spc="-1" strike="noStrike">
                <a:solidFill>
                  <a:srgbClr val="000000"/>
                </a:solidFill>
                <a:latin typeface="Arial"/>
                <a:ea typeface="Noto Sans CJK SC"/>
              </a:rPr>
              <a:t>tertundanya pelaporan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EPSBED sesuai target yang diharapkan oleh PDPT-Universitas yang </a:t>
            </a:r>
            <a:r>
              <a:rPr b="0" lang="en-US" sz="1200" spc="-1" strike="noStrike">
                <a:solidFill>
                  <a:srgbClr val="000000"/>
                </a:solidFill>
                <a:latin typeface="Arial"/>
                <a:ea typeface="Noto Sans CJK SC"/>
              </a:rPr>
              <a:t>diteruskan ke PDPT-DIKTI,</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sehingga dampak terburuk dari pelaporan yang tidak maksimal akan </a:t>
            </a:r>
            <a:r>
              <a:rPr b="0" lang="en-US" sz="1200" spc="-1" strike="noStrike">
                <a:solidFill>
                  <a:srgbClr val="000000"/>
                </a:solidFill>
                <a:latin typeface="Arial"/>
                <a:ea typeface="Noto Sans CJK SC"/>
              </a:rPr>
              <a:t>mempengaruhi penilaian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terhadap dosen yang bersangkutan serta penilaian terhadap kinerja Prodi.</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Terdapat beberapa pelaporan data dosen yang ditemukan tidak sesuai, </a:t>
            </a:r>
            <a:r>
              <a:rPr b="0" lang="en-US" sz="1200" spc="-1" strike="noStrike">
                <a:solidFill>
                  <a:srgbClr val="000000"/>
                </a:solidFill>
                <a:latin typeface="Arial"/>
                <a:ea typeface="Noto Sans CJK SC"/>
              </a:rPr>
              <a:t>contoh sederhana</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pada data kepangkatan dosen yang sering tidak ter-update secara teratur.</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Dengan implementasi untuk replikasi database dengan teknologi ip-</a:t>
            </a:r>
            <a:r>
              <a:rPr b="0" lang="en-US" sz="1200" spc="-1" strike="noStrike">
                <a:solidFill>
                  <a:srgbClr val="000000"/>
                </a:solidFill>
                <a:latin typeface="Arial"/>
                <a:ea typeface="Noto Sans CJK SC"/>
              </a:rPr>
              <a:t>streaming menggunakan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sample modul master untuk data Dosen akan membantu Prodi </a:t>
            </a:r>
            <a:r>
              <a:rPr b="0" lang="en-US" sz="1200" spc="-1" strike="noStrike">
                <a:solidFill>
                  <a:srgbClr val="000000"/>
                </a:solidFill>
                <a:latin typeface="Arial"/>
                <a:ea typeface="Noto Sans CJK SC"/>
              </a:rPr>
              <a:t>memaksimalkan proses pelaporan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EPSBED secara real-time. Seperti antarmuka pada Gambar 4 yang </a:t>
            </a:r>
            <a:r>
              <a:rPr b="0" lang="en-US" sz="1200" spc="-1" strike="noStrike">
                <a:solidFill>
                  <a:srgbClr val="000000"/>
                </a:solidFill>
                <a:latin typeface="Arial"/>
                <a:ea typeface="Noto Sans CJK SC"/>
              </a:rPr>
              <a:t>menunjukkan proses entry modul</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Data dosen untuk artibut “pangkat”, dimana record pangkat C akan menjadi </a:t>
            </a:r>
            <a:r>
              <a:rPr b="0" lang="en-US" sz="1200" spc="-1" strike="noStrike">
                <a:solidFill>
                  <a:srgbClr val="000000"/>
                </a:solidFill>
                <a:latin typeface="Arial"/>
                <a:ea typeface="Noto Sans CJK SC"/>
              </a:rPr>
              <a:t>pangkat B.</a:t>
            </a:r>
            <a:endParaRPr b="0" lang="en-US" sz="1200" spc="-1" strike="noStrike">
              <a:latin typeface="Arial"/>
            </a:endParaRPr>
          </a:p>
        </p:txBody>
      </p:sp>
      <p:sp>
        <p:nvSpPr>
          <p:cNvPr id="542" name="CustomShape 26"/>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43" name="CustomShape 27"/>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545" name="CustomShape 2"/>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46" name="Group 3"/>
          <p:cNvGrpSpPr/>
          <p:nvPr/>
        </p:nvGrpSpPr>
        <p:grpSpPr>
          <a:xfrm>
            <a:off x="6950160" y="4471920"/>
            <a:ext cx="2192760" cy="670320"/>
            <a:chOff x="6950160" y="4471920"/>
            <a:chExt cx="2192760" cy="670320"/>
          </a:xfrm>
        </p:grpSpPr>
        <p:sp>
          <p:nvSpPr>
            <p:cNvPr id="547" name="CustomShape 4"/>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48" name="CustomShape 5"/>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49" name="CustomShape 6"/>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550" name="CustomShape 7"/>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551" name="Group 8"/>
          <p:cNvGrpSpPr/>
          <p:nvPr/>
        </p:nvGrpSpPr>
        <p:grpSpPr>
          <a:xfrm>
            <a:off x="1440" y="4903920"/>
            <a:ext cx="2034000" cy="238680"/>
            <a:chOff x="1440" y="4903920"/>
            <a:chExt cx="2034000" cy="238680"/>
          </a:xfrm>
        </p:grpSpPr>
        <p:sp>
          <p:nvSpPr>
            <p:cNvPr id="552" name="CustomShape 9"/>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53" name="CustomShape 10"/>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54" name="CustomShape 11"/>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55"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56"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57"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58" name="CustomShape 15"/>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559" name="CustomShape 16"/>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60" name="CustomShape 17"/>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61" name="CustomShape 18"/>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62" name="CustomShape 19"/>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9C030CD2-7F6D-4EEE-A046-4CF4B25C4278}"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563" name="CustomShape 20"/>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64" name="CustomShape 21"/>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65" name="CustomShape 22"/>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66" name="CustomShape 23"/>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67" name="CustomShape 24"/>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68" name="CustomShape 25"/>
          <p:cNvSpPr/>
          <p:nvPr/>
        </p:nvSpPr>
        <p:spPr>
          <a:xfrm>
            <a:off x="274320" y="1355040"/>
            <a:ext cx="3383280" cy="3491280"/>
          </a:xfrm>
          <a:prstGeom prst="rect">
            <a:avLst/>
          </a:prstGeom>
          <a:noFill/>
          <a:ln>
            <a:noFill/>
          </a:ln>
        </p:spPr>
        <p:style>
          <a:lnRef idx="0"/>
          <a:fillRef idx="0"/>
          <a:effectRef idx="0"/>
          <a:fontRef idx="minor"/>
        </p:style>
        <p:txBody>
          <a:bodyPr lIns="0" rIns="0" tIns="20160" bIns="0"/>
          <a:p>
            <a:pPr marL="12600">
              <a:lnSpc>
                <a:spcPct val="100000"/>
              </a:lnSpc>
            </a:pPr>
            <a:r>
              <a:rPr b="0" lang="en-US" sz="1400" spc="-1" strike="noStrike">
                <a:solidFill>
                  <a:srgbClr val="000000"/>
                </a:solidFill>
                <a:latin typeface="Arial"/>
                <a:ea typeface="Noto Sans CJK SC"/>
              </a:rPr>
              <a:t>Ketika proses “submit” Gambar disamping dilaksanakan, maka data dosen dari</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Prodi yang telah mengalami perubahan akan dikirim secara otomatis melalui prosedur replikasi database, sehingga database PDPT-Universitas menerima verifikasi tersebut dan meng-update</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secara real-time. Sehingga keseluruhan atribut dan record data sukses tereplikasi seperti Gambar 6.</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Transaksi data pada proses replikasi streaming database dari Prodi ke PDPT-Universitas berlangsung</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dalam durasi waktu per millisecond (ms).</a:t>
            </a:r>
            <a:endParaRPr b="0" lang="en-US" sz="1400" spc="-1" strike="noStrike">
              <a:latin typeface="Arial"/>
            </a:endParaRPr>
          </a:p>
        </p:txBody>
      </p:sp>
      <p:sp>
        <p:nvSpPr>
          <p:cNvPr id="569" name="CustomShape 26"/>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70" name="CustomShape 27"/>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571" name="" descr=""/>
          <p:cNvPicPr/>
          <p:nvPr/>
        </p:nvPicPr>
        <p:blipFill>
          <a:blip r:embed="rId4"/>
          <a:stretch/>
        </p:blipFill>
        <p:spPr>
          <a:xfrm>
            <a:off x="3749040" y="1410840"/>
            <a:ext cx="4741920" cy="323028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573" name="CustomShape 2"/>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74" name="Group 3"/>
          <p:cNvGrpSpPr/>
          <p:nvPr/>
        </p:nvGrpSpPr>
        <p:grpSpPr>
          <a:xfrm>
            <a:off x="6950160" y="4471920"/>
            <a:ext cx="2192760" cy="670320"/>
            <a:chOff x="6950160" y="4471920"/>
            <a:chExt cx="2192760" cy="670320"/>
          </a:xfrm>
        </p:grpSpPr>
        <p:sp>
          <p:nvSpPr>
            <p:cNvPr id="575" name="CustomShape 4"/>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76" name="CustomShape 5"/>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77" name="CustomShape 6"/>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578" name="CustomShape 7"/>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579" name="Group 8"/>
          <p:cNvGrpSpPr/>
          <p:nvPr/>
        </p:nvGrpSpPr>
        <p:grpSpPr>
          <a:xfrm>
            <a:off x="1440" y="4903920"/>
            <a:ext cx="2034000" cy="238680"/>
            <a:chOff x="1440" y="4903920"/>
            <a:chExt cx="2034000" cy="238680"/>
          </a:xfrm>
        </p:grpSpPr>
        <p:sp>
          <p:nvSpPr>
            <p:cNvPr id="580" name="CustomShape 9"/>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81" name="CustomShape 10"/>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82" name="CustomShape 11"/>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83"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84"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85"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86" name="CustomShape 15"/>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587" name="CustomShape 16"/>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88" name="CustomShape 17"/>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9" name="CustomShape 18"/>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90" name="CustomShape 19"/>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356F83DE-9A9F-4158-8EEC-7910DBFE3886}"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591" name="CustomShape 20"/>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92" name="CustomShape 21"/>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93" name="CustomShape 22"/>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94" name="CustomShape 23"/>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95" name="CustomShape 24"/>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96" name="CustomShape 25"/>
          <p:cNvSpPr/>
          <p:nvPr/>
        </p:nvSpPr>
        <p:spPr>
          <a:xfrm>
            <a:off x="274320" y="1355040"/>
            <a:ext cx="3383280" cy="3491280"/>
          </a:xfrm>
          <a:prstGeom prst="rect">
            <a:avLst/>
          </a:prstGeom>
          <a:noFill/>
          <a:ln>
            <a:noFill/>
          </a:ln>
        </p:spPr>
        <p:style>
          <a:lnRef idx="0"/>
          <a:fillRef idx="0"/>
          <a:effectRef idx="0"/>
          <a:fontRef idx="minor"/>
        </p:style>
        <p:txBody>
          <a:bodyPr lIns="0" rIns="0" tIns="20160" bIns="0"/>
          <a:p>
            <a:pPr marL="12600">
              <a:lnSpc>
                <a:spcPct val="100000"/>
              </a:lnSpc>
            </a:pPr>
            <a:r>
              <a:rPr b="0" lang="en-US" sz="1400" spc="-1" strike="noStrike">
                <a:solidFill>
                  <a:srgbClr val="000000"/>
                </a:solidFill>
                <a:latin typeface="Arial"/>
                <a:ea typeface="Noto Sans CJK SC"/>
              </a:rPr>
              <a:t>Pembahasan ini menunjukkan bahwa DBMS PDPT-Universitas dapat menerima verifikasi data yang baru dari Prodi secara real-time dengan mudah yakni melalui tahap refresh atau reload pada interface PDPT. Sehingga keseluruhan atribut dan record data sukses tereplikasi. Dalam tahap perancangan aplikasinya dibutuhkan design pattern (pola perancangan) yaitu deskripsi dari object dan class yang saling berkomunikasi, dimana object dan class tersebut telah di</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modifikasi (disesuaikan) untuk memecahkan permasalahan dalam perancangan (desain) secara</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umum dalam konteks tertentu.</a:t>
            </a:r>
            <a:endParaRPr b="0" lang="en-US" sz="1400" spc="-1" strike="noStrike">
              <a:latin typeface="Arial"/>
            </a:endParaRPr>
          </a:p>
        </p:txBody>
      </p:sp>
      <p:sp>
        <p:nvSpPr>
          <p:cNvPr id="597" name="CustomShape 26"/>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98" name="CustomShape 27"/>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599" name="" descr=""/>
          <p:cNvPicPr/>
          <p:nvPr/>
        </p:nvPicPr>
        <p:blipFill>
          <a:blip r:embed="rId4"/>
          <a:stretch/>
        </p:blipFill>
        <p:spPr>
          <a:xfrm>
            <a:off x="4023360" y="1488240"/>
            <a:ext cx="5043240" cy="25887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01" name="Group 2"/>
          <p:cNvGrpSpPr/>
          <p:nvPr/>
        </p:nvGrpSpPr>
        <p:grpSpPr>
          <a:xfrm>
            <a:off x="0" y="0"/>
            <a:ext cx="7074360" cy="1325880"/>
            <a:chOff x="0" y="0"/>
            <a:chExt cx="7074360" cy="1325880"/>
          </a:xfrm>
        </p:grpSpPr>
        <p:sp>
          <p:nvSpPr>
            <p:cNvPr id="602"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03"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04"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05" name="Group 6"/>
          <p:cNvGrpSpPr/>
          <p:nvPr/>
        </p:nvGrpSpPr>
        <p:grpSpPr>
          <a:xfrm>
            <a:off x="6950160" y="4471920"/>
            <a:ext cx="2192760" cy="670320"/>
            <a:chOff x="6950160" y="4471920"/>
            <a:chExt cx="2192760" cy="670320"/>
          </a:xfrm>
        </p:grpSpPr>
        <p:sp>
          <p:nvSpPr>
            <p:cNvPr id="606"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07"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08"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609"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610" name="Group 11"/>
          <p:cNvGrpSpPr/>
          <p:nvPr/>
        </p:nvGrpSpPr>
        <p:grpSpPr>
          <a:xfrm>
            <a:off x="1440" y="4903920"/>
            <a:ext cx="2034000" cy="238680"/>
            <a:chOff x="1440" y="4903920"/>
            <a:chExt cx="2034000" cy="238680"/>
          </a:xfrm>
        </p:grpSpPr>
        <p:sp>
          <p:nvSpPr>
            <p:cNvPr id="611"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12"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13"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14"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15"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16"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17" name="CustomShape 18"/>
          <p:cNvSpPr/>
          <p:nvPr/>
        </p:nvSpPr>
        <p:spPr>
          <a:xfrm>
            <a:off x="887400" y="600120"/>
            <a:ext cx="5330520" cy="6217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Integrasi Database Terkait 2 Yaitu ?</a:t>
            </a:r>
            <a:endParaRPr b="0" lang="en-US" sz="2000" spc="-1" strike="noStrike">
              <a:latin typeface="Arial"/>
            </a:endParaRPr>
          </a:p>
        </p:txBody>
      </p:sp>
      <p:sp>
        <p:nvSpPr>
          <p:cNvPr id="618"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619"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20"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621"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7EA68899-C7C8-4A34-860D-0FF4DF86327D}"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622"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623"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24"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25"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26"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27" name="CustomShape 28"/>
          <p:cNvSpPr/>
          <p:nvPr/>
        </p:nvSpPr>
        <p:spPr>
          <a:xfrm>
            <a:off x="274320" y="1247040"/>
            <a:ext cx="8137080" cy="3120480"/>
          </a:xfrm>
          <a:prstGeom prst="rect">
            <a:avLst/>
          </a:prstGeom>
          <a:noFill/>
          <a:ln>
            <a:noFill/>
          </a:ln>
        </p:spPr>
        <p:style>
          <a:lnRef idx="0"/>
          <a:fillRef idx="0"/>
          <a:effectRef idx="0"/>
          <a:fontRef idx="minor"/>
        </p:style>
        <p:txBody>
          <a:bodyPr lIns="0" rIns="0" tIns="20160" bIns="0"/>
          <a:p>
            <a:pPr>
              <a:lnSpc>
                <a:spcPct val="100000"/>
              </a:lnSpc>
            </a:pPr>
            <a:r>
              <a:rPr b="1" lang="en-US" sz="1500" spc="-1" strike="noStrike">
                <a:solidFill>
                  <a:srgbClr val="000000"/>
                </a:solidFill>
                <a:latin typeface="Arial"/>
                <a:ea typeface="Noto Sans CJK SC"/>
              </a:rPr>
              <a:t>1. Integrasi Software</a:t>
            </a:r>
            <a:endParaRPr b="0" lang="en-US" sz="1500" spc="-1" strike="noStrike">
              <a:latin typeface="Arial"/>
            </a:endParaRPr>
          </a:p>
          <a:p>
            <a:pPr>
              <a:lnSpc>
                <a:spcPct val="100000"/>
              </a:lnSpc>
            </a:pPr>
            <a:r>
              <a:rPr b="0" lang="en-US" sz="1500" spc="-1" strike="noStrike">
                <a:solidFill>
                  <a:srgbClr val="000000"/>
                </a:solidFill>
                <a:latin typeface="Arial"/>
                <a:ea typeface="Noto Sans CJK SC"/>
              </a:rPr>
              <a:t>Dalam melakukan integrasi database diperlukannya sebuah perangkat lunak atau software. Software adalah perintah (program komputer) yang dieksekusi memberikan fungsi dan petunjuk kerja seperti yang diinginkan. Struktur data yang memungkinkan program memanipulasi informasi secara proporsional dan dokumen yang menggambarkan operasi dan kegunaan program.</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Arial"/>
                <a:ea typeface="Noto Sans CJK SC"/>
              </a:rPr>
              <a:t>Software memiliki dua peran, disatu sisi berfungsi sebagai sebuah produk dan disisi lain sebagai pengontrol pembuatan sebuah produk. Sebagai produk, software mengantarkan potensi perhitungan yang dibangun oleh software komputer. Software merupakan transformer informasi yang memproduksi, mengatur, memperoleh, memodifikasi, menampilkan atau memancarkan informasi, ini dapat sesederhana bit tunggal atau sekompleks sebuah simulasi multimedia. Sedangkan peran sebagai pengontrol yang dipakai untuk mengantarkan produk, software berlaku sebagai dasar untuk kontrol komputer (sistem operasi), komunikasi informasi (jaringan), dan penciptaan serta kontrol dari program-program lain (peranti dan lingkungan software).</a:t>
            </a:r>
            <a:endParaRPr b="0" lang="en-US" sz="1500" spc="-1" strike="noStrike">
              <a:latin typeface="Arial"/>
            </a:endParaRPr>
          </a:p>
        </p:txBody>
      </p:sp>
      <p:sp>
        <p:nvSpPr>
          <p:cNvPr id="628"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29"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809720" y="60480"/>
            <a:ext cx="392400" cy="13068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grpSp>
        <p:nvGrpSpPr>
          <p:cNvPr id="235" name="Group 2"/>
          <p:cNvGrpSpPr/>
          <p:nvPr/>
        </p:nvGrpSpPr>
        <p:grpSpPr>
          <a:xfrm>
            <a:off x="0" y="0"/>
            <a:ext cx="2198880" cy="665280"/>
            <a:chOff x="0" y="0"/>
            <a:chExt cx="2198880" cy="665280"/>
          </a:xfrm>
        </p:grpSpPr>
        <p:sp>
          <p:nvSpPr>
            <p:cNvPr id="236" name="CustomShape 3"/>
            <p:cNvSpPr/>
            <p:nvPr/>
          </p:nvSpPr>
          <p:spPr>
            <a:xfrm>
              <a:off x="3240" y="0"/>
              <a:ext cx="2029320" cy="66528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237" name="CustomShape 4"/>
            <p:cNvSpPr/>
            <p:nvPr/>
          </p:nvSpPr>
          <p:spPr>
            <a:xfrm>
              <a:off x="0" y="189000"/>
              <a:ext cx="2198880" cy="30348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grpSp>
      <p:sp>
        <p:nvSpPr>
          <p:cNvPr id="238"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239" name="Group 6"/>
          <p:cNvGrpSpPr/>
          <p:nvPr/>
        </p:nvGrpSpPr>
        <p:grpSpPr>
          <a:xfrm>
            <a:off x="6950160" y="4471920"/>
            <a:ext cx="2192760" cy="670320"/>
            <a:chOff x="6950160" y="4471920"/>
            <a:chExt cx="2192760" cy="670320"/>
          </a:xfrm>
        </p:grpSpPr>
        <p:sp>
          <p:nvSpPr>
            <p:cNvPr id="240"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41"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42"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243"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244" name="Group 11"/>
          <p:cNvGrpSpPr/>
          <p:nvPr/>
        </p:nvGrpSpPr>
        <p:grpSpPr>
          <a:xfrm>
            <a:off x="1440" y="4903920"/>
            <a:ext cx="2034000" cy="238680"/>
            <a:chOff x="1440" y="4903920"/>
            <a:chExt cx="2034000" cy="238680"/>
          </a:xfrm>
        </p:grpSpPr>
        <p:sp>
          <p:nvSpPr>
            <p:cNvPr id="245"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46"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47"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248" name="CustomShape 15"/>
          <p:cNvSpPr/>
          <p:nvPr/>
        </p:nvSpPr>
        <p:spPr>
          <a:xfrm>
            <a:off x="2194560" y="2702880"/>
            <a:ext cx="4937760" cy="588960"/>
          </a:xfrm>
          <a:prstGeom prst="rect">
            <a:avLst/>
          </a:prstGeom>
          <a:noFill/>
          <a:ln>
            <a:noFill/>
          </a:ln>
        </p:spPr>
        <p:style>
          <a:lnRef idx="0"/>
          <a:fillRef idx="0"/>
          <a:effectRef idx="0"/>
          <a:fontRef idx="minor"/>
        </p:style>
        <p:txBody>
          <a:bodyPr lIns="0" rIns="0" tIns="12600" bIns="0"/>
          <a:p>
            <a:pPr marL="12600" algn="ctr">
              <a:lnSpc>
                <a:spcPct val="100000"/>
              </a:lnSpc>
              <a:spcBef>
                <a:spcPts val="99"/>
              </a:spcBef>
            </a:pPr>
            <a:r>
              <a:rPr b="1" lang="en-US" sz="2800" spc="-1" strike="noStrike">
                <a:solidFill>
                  <a:srgbClr val="ff9700"/>
                </a:solidFill>
                <a:latin typeface="Roboto Condensed"/>
                <a:ea typeface="DejaVu Sans"/>
              </a:rPr>
              <a:t>Visi Program</a:t>
            </a:r>
            <a:r>
              <a:rPr b="1" lang="en-US" sz="2800" spc="-86" strike="noStrike">
                <a:solidFill>
                  <a:srgbClr val="ff9700"/>
                </a:solidFill>
                <a:latin typeface="Roboto Condensed"/>
                <a:ea typeface="DejaVu Sans"/>
              </a:rPr>
              <a:t> </a:t>
            </a:r>
            <a:r>
              <a:rPr b="1" lang="en-US" sz="2800" spc="-1" strike="noStrike">
                <a:solidFill>
                  <a:srgbClr val="ff9700"/>
                </a:solidFill>
                <a:latin typeface="Roboto Condensed"/>
                <a:ea typeface="DejaVu Sans"/>
              </a:rPr>
              <a:t>Studi</a:t>
            </a:r>
            <a:endParaRPr b="0" lang="en-US" sz="2800" spc="-1" strike="noStrike">
              <a:latin typeface="Arial"/>
            </a:endParaRPr>
          </a:p>
        </p:txBody>
      </p:sp>
      <p:sp>
        <p:nvSpPr>
          <p:cNvPr id="249" name="CustomShape 16"/>
          <p:cNvSpPr/>
          <p:nvPr/>
        </p:nvSpPr>
        <p:spPr>
          <a:xfrm>
            <a:off x="1478520" y="3573720"/>
            <a:ext cx="6181560" cy="925920"/>
          </a:xfrm>
          <a:prstGeom prst="rect">
            <a:avLst/>
          </a:prstGeom>
          <a:noFill/>
          <a:ln>
            <a:noFill/>
          </a:ln>
        </p:spPr>
        <p:style>
          <a:lnRef idx="0"/>
          <a:fillRef idx="0"/>
          <a:effectRef idx="0"/>
          <a:fontRef idx="minor"/>
        </p:style>
        <p:txBody>
          <a:bodyPr lIns="0" rIns="0" tIns="12600" bIns="0"/>
          <a:p>
            <a:pPr algn="ctr">
              <a:lnSpc>
                <a:spcPct val="100000"/>
              </a:lnSpc>
            </a:pPr>
            <a:r>
              <a:rPr b="0" lang="en-US" sz="2000" spc="1" strike="noStrike">
                <a:solidFill>
                  <a:srgbClr val="263148"/>
                </a:solidFill>
                <a:latin typeface="Roboto Condensed"/>
                <a:ea typeface="DejaVu Sans"/>
              </a:rPr>
              <a:t>Menjadi </a:t>
            </a:r>
            <a:r>
              <a:rPr b="0" lang="en-US" sz="2000" spc="-1" strike="noStrike">
                <a:solidFill>
                  <a:srgbClr val="263148"/>
                </a:solidFill>
                <a:latin typeface="Roboto Condensed"/>
                <a:ea typeface="DejaVu Sans"/>
              </a:rPr>
              <a:t>Program </a:t>
            </a:r>
            <a:r>
              <a:rPr b="0" lang="en-US" sz="2000" spc="1" strike="noStrike">
                <a:solidFill>
                  <a:srgbClr val="263148"/>
                </a:solidFill>
                <a:latin typeface="Roboto Condensed"/>
                <a:ea typeface="DejaVu Sans"/>
              </a:rPr>
              <a:t>Studi </a:t>
            </a:r>
            <a:r>
              <a:rPr b="0" lang="en-US" sz="2000" spc="4" strike="noStrike">
                <a:solidFill>
                  <a:srgbClr val="263148"/>
                </a:solidFill>
                <a:latin typeface="Roboto Condensed"/>
                <a:ea typeface="DejaVu Sans"/>
              </a:rPr>
              <a:t>Teknik </a:t>
            </a:r>
            <a:r>
              <a:rPr b="0" lang="en-US" sz="2000" spc="4" strike="noStrike">
                <a:solidFill>
                  <a:srgbClr val="263148"/>
                </a:solidFill>
                <a:latin typeface="Roboto Condensed"/>
                <a:ea typeface="DejaVu Sans"/>
              </a:rPr>
              <a:t>Informatika </a:t>
            </a:r>
            <a:r>
              <a:rPr b="0" lang="en-US" sz="2000" spc="-1" strike="noStrike">
                <a:solidFill>
                  <a:srgbClr val="263148"/>
                </a:solidFill>
                <a:latin typeface="Roboto Condensed"/>
                <a:ea typeface="DejaVu Sans"/>
              </a:rPr>
              <a:t>yang unggul </a:t>
            </a:r>
            <a:r>
              <a:rPr b="0" lang="en-US" sz="2000" spc="-1" strike="noStrike">
                <a:solidFill>
                  <a:srgbClr val="263148"/>
                </a:solidFill>
                <a:latin typeface="Roboto Condensed"/>
                <a:ea typeface="DejaVu Sans"/>
              </a:rPr>
              <a:t>dalam  </a:t>
            </a:r>
            <a:r>
              <a:rPr b="0" lang="en-US" sz="2000" spc="1" strike="noStrike">
                <a:solidFill>
                  <a:srgbClr val="263148"/>
                </a:solidFill>
                <a:latin typeface="Roboto Condensed"/>
                <a:ea typeface="DejaVu Sans"/>
              </a:rPr>
              <a:t>bidang </a:t>
            </a:r>
            <a:r>
              <a:rPr b="0" lang="en-US" sz="2000" spc="1" strike="noStrike">
                <a:solidFill>
                  <a:srgbClr val="263148"/>
                </a:solidFill>
                <a:latin typeface="Roboto Condensed"/>
                <a:ea typeface="DejaVu Sans"/>
              </a:rPr>
              <a:t>mobile </a:t>
            </a:r>
            <a:r>
              <a:rPr b="0" lang="en-US" sz="2000" spc="-1" strike="noStrike">
                <a:solidFill>
                  <a:srgbClr val="263148"/>
                </a:solidFill>
                <a:latin typeface="Roboto Condensed"/>
                <a:ea typeface="DejaVu Sans"/>
              </a:rPr>
              <a:t>computing </a:t>
            </a:r>
            <a:r>
              <a:rPr b="0" lang="en-US" sz="2000" spc="9" strike="noStrike">
                <a:solidFill>
                  <a:srgbClr val="263148"/>
                </a:solidFill>
                <a:latin typeface="Roboto Condensed"/>
                <a:ea typeface="DejaVu Sans"/>
              </a:rPr>
              <a:t>di </a:t>
            </a:r>
            <a:r>
              <a:rPr b="0" lang="en-US" sz="2000" spc="-1" strike="noStrike">
                <a:solidFill>
                  <a:srgbClr val="263148"/>
                </a:solidFill>
                <a:latin typeface="Roboto Condensed"/>
                <a:ea typeface="DejaVu Sans"/>
              </a:rPr>
              <a:t>Sumatera </a:t>
            </a:r>
            <a:r>
              <a:rPr b="0" lang="en-US" sz="2000" spc="-1" strike="noStrike">
                <a:solidFill>
                  <a:srgbClr val="263148"/>
                </a:solidFill>
                <a:latin typeface="Roboto Condensed"/>
                <a:ea typeface="DejaVu Sans"/>
              </a:rPr>
              <a:t>tahun 2030</a:t>
            </a:r>
            <a:endParaRPr b="0" lang="en-US" sz="2000" spc="-1" strike="noStrike">
              <a:latin typeface="Arial"/>
            </a:endParaRPr>
          </a:p>
        </p:txBody>
      </p:sp>
      <p:grpSp>
        <p:nvGrpSpPr>
          <p:cNvPr id="250" name="Group 17"/>
          <p:cNvGrpSpPr/>
          <p:nvPr/>
        </p:nvGrpSpPr>
        <p:grpSpPr>
          <a:xfrm>
            <a:off x="3520080" y="348480"/>
            <a:ext cx="2102400" cy="2102400"/>
            <a:chOff x="3520080" y="348480"/>
            <a:chExt cx="2102400" cy="2102400"/>
          </a:xfrm>
        </p:grpSpPr>
        <p:sp>
          <p:nvSpPr>
            <p:cNvPr id="251" name="CustomShape 18"/>
            <p:cNvSpPr/>
            <p:nvPr/>
          </p:nvSpPr>
          <p:spPr>
            <a:xfrm>
              <a:off x="3547080" y="375120"/>
              <a:ext cx="2048400" cy="2048400"/>
            </a:xfrm>
            <a:prstGeom prst="rect">
              <a:avLst/>
            </a:prstGeom>
            <a:blipFill rotWithShape="0">
              <a:blip r:embed="rId3"/>
              <a:stretch>
                <a:fillRect/>
              </a:stretch>
            </a:blipFill>
            <a:ln>
              <a:noFill/>
            </a:ln>
          </p:spPr>
          <p:style>
            <a:lnRef idx="0"/>
            <a:fillRef idx="0"/>
            <a:effectRef idx="0"/>
            <a:fontRef idx="minor"/>
          </p:style>
        </p:sp>
        <p:sp>
          <p:nvSpPr>
            <p:cNvPr id="252" name="CustomShape 19"/>
            <p:cNvSpPr/>
            <p:nvPr/>
          </p:nvSpPr>
          <p:spPr>
            <a:xfrm>
              <a:off x="3520080" y="348480"/>
              <a:ext cx="2102400" cy="2102400"/>
            </a:xfrm>
            <a:custGeom>
              <a:avLst/>
              <a:gdLst/>
              <a:ahLst/>
              <a:rect l="l" t="t" r="r" b="b"/>
              <a:pathLst>
                <a:path w="2103754" h="2103755">
                  <a:moveTo>
                    <a:pt x="0" y="1051797"/>
                  </a:moveTo>
                  <a:lnTo>
                    <a:pt x="1051797" y="0"/>
                  </a:lnTo>
                  <a:lnTo>
                    <a:pt x="2103595" y="1051797"/>
                  </a:lnTo>
                  <a:lnTo>
                    <a:pt x="1051797" y="2103595"/>
                  </a:lnTo>
                  <a:lnTo>
                    <a:pt x="0" y="1051797"/>
                  </a:lnTo>
                  <a:close/>
                </a:path>
              </a:pathLst>
            </a:custGeom>
            <a:noFill/>
            <a:ln w="38160">
              <a:solidFill>
                <a:srgbClr val="3f5277"/>
              </a:solidFill>
              <a:round/>
            </a:ln>
          </p:spPr>
          <p:style>
            <a:lnRef idx="0"/>
            <a:fillRef idx="0"/>
            <a:effectRef idx="0"/>
            <a:fontRef idx="minor"/>
          </p:style>
        </p:sp>
      </p:grpSp>
      <p:sp>
        <p:nvSpPr>
          <p:cNvPr id="253" name="CustomShape 20"/>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4"/>
              </a:rPr>
              <a:t>www.sar.ac.id</a:t>
            </a:r>
            <a:endParaRPr b="0" lang="en-US" sz="1400" spc="-1" strike="noStrike">
              <a:latin typeface="Arial"/>
            </a:endParaRPr>
          </a:p>
        </p:txBody>
      </p:sp>
      <p:sp>
        <p:nvSpPr>
          <p:cNvPr id="254" name="CustomShape 21"/>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9528A14B-B6D4-4FD3-AC14-631C0DD0CA5E}"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255" name="CustomShape 22"/>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31" name="Group 2"/>
          <p:cNvGrpSpPr/>
          <p:nvPr/>
        </p:nvGrpSpPr>
        <p:grpSpPr>
          <a:xfrm>
            <a:off x="0" y="0"/>
            <a:ext cx="7074360" cy="1325880"/>
            <a:chOff x="0" y="0"/>
            <a:chExt cx="7074360" cy="1325880"/>
          </a:xfrm>
        </p:grpSpPr>
        <p:sp>
          <p:nvSpPr>
            <p:cNvPr id="632"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33"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34"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35" name="Group 6"/>
          <p:cNvGrpSpPr/>
          <p:nvPr/>
        </p:nvGrpSpPr>
        <p:grpSpPr>
          <a:xfrm>
            <a:off x="6950160" y="4471920"/>
            <a:ext cx="2192760" cy="670320"/>
            <a:chOff x="6950160" y="4471920"/>
            <a:chExt cx="2192760" cy="670320"/>
          </a:xfrm>
        </p:grpSpPr>
        <p:sp>
          <p:nvSpPr>
            <p:cNvPr id="636"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37"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38"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639"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640" name="Group 11"/>
          <p:cNvGrpSpPr/>
          <p:nvPr/>
        </p:nvGrpSpPr>
        <p:grpSpPr>
          <a:xfrm>
            <a:off x="1440" y="4903920"/>
            <a:ext cx="2034000" cy="238680"/>
            <a:chOff x="1440" y="4903920"/>
            <a:chExt cx="2034000" cy="238680"/>
          </a:xfrm>
        </p:grpSpPr>
        <p:sp>
          <p:nvSpPr>
            <p:cNvPr id="641"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42"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43"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44"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45"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46"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47" name="CustomShape 18"/>
          <p:cNvSpPr/>
          <p:nvPr/>
        </p:nvSpPr>
        <p:spPr>
          <a:xfrm>
            <a:off x="887400" y="600120"/>
            <a:ext cx="441504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2. Integrasi Middleware</a:t>
            </a:r>
            <a:endParaRPr b="0" lang="en-US" sz="2000" spc="-1" strike="noStrike">
              <a:latin typeface="Arial"/>
            </a:endParaRPr>
          </a:p>
        </p:txBody>
      </p:sp>
      <p:sp>
        <p:nvSpPr>
          <p:cNvPr id="648"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649"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0"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651"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B73494D7-24E3-4F26-9E70-37EBD2BF1CD1}"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652"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653"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4"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5"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6"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7" name="CustomShape 28"/>
          <p:cNvSpPr/>
          <p:nvPr/>
        </p:nvSpPr>
        <p:spPr>
          <a:xfrm>
            <a:off x="274320" y="1319040"/>
            <a:ext cx="8137080" cy="740160"/>
          </a:xfrm>
          <a:prstGeom prst="rect">
            <a:avLst/>
          </a:prstGeom>
          <a:noFill/>
          <a:ln>
            <a:noFill/>
          </a:ln>
        </p:spPr>
        <p:style>
          <a:lnRef idx="0"/>
          <a:fillRef idx="0"/>
          <a:effectRef idx="0"/>
          <a:fontRef idx="minor"/>
        </p:style>
        <p:txBody>
          <a:bodyPr lIns="0" rIns="0" tIns="20160" bIns="0"/>
          <a:p>
            <a:pPr marL="12600">
              <a:lnSpc>
                <a:spcPct val="100000"/>
              </a:lnSpc>
              <a:spcBef>
                <a:spcPts val="289"/>
              </a:spcBef>
              <a:spcAft>
                <a:spcPts val="289"/>
              </a:spcAft>
            </a:pPr>
            <a:r>
              <a:rPr b="0" lang="en-US" sz="1600" spc="-1" strike="noStrike">
                <a:solidFill>
                  <a:srgbClr val="000000"/>
                </a:solidFill>
                <a:latin typeface="Arial"/>
                <a:ea typeface="Noto Sans CJK SC"/>
              </a:rPr>
              <a:t>Middleware adalah perangkat lunak komputer yang memberikan layanan untuk menghubungkan bagian-bagian berbeda dari sebuah aplikasi dengan sistem operasi. Middleware umumnya digunakan dalan sistem terdistribusi untuk memudahkan pengembang perangkat lunak dalam melakukan komunikasi input/output.</a:t>
            </a:r>
            <a:endParaRPr b="0" lang="en-US" sz="1600" spc="-1" strike="noStrike">
              <a:latin typeface="Arial"/>
            </a:endParaRPr>
          </a:p>
        </p:txBody>
      </p:sp>
      <p:sp>
        <p:nvSpPr>
          <p:cNvPr id="658"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9"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660" name="" descr=""/>
          <p:cNvPicPr/>
          <p:nvPr/>
        </p:nvPicPr>
        <p:blipFill>
          <a:blip r:embed="rId4"/>
          <a:stretch/>
        </p:blipFill>
        <p:spPr>
          <a:xfrm>
            <a:off x="1781280" y="2377440"/>
            <a:ext cx="5100120" cy="237636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62" name="Group 2"/>
          <p:cNvGrpSpPr/>
          <p:nvPr/>
        </p:nvGrpSpPr>
        <p:grpSpPr>
          <a:xfrm>
            <a:off x="0" y="0"/>
            <a:ext cx="7074360" cy="1325880"/>
            <a:chOff x="0" y="0"/>
            <a:chExt cx="7074360" cy="1325880"/>
          </a:xfrm>
        </p:grpSpPr>
        <p:sp>
          <p:nvSpPr>
            <p:cNvPr id="663"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64"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65"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66" name="Group 6"/>
          <p:cNvGrpSpPr/>
          <p:nvPr/>
        </p:nvGrpSpPr>
        <p:grpSpPr>
          <a:xfrm>
            <a:off x="6950160" y="4471920"/>
            <a:ext cx="2192760" cy="670320"/>
            <a:chOff x="6950160" y="4471920"/>
            <a:chExt cx="2192760" cy="670320"/>
          </a:xfrm>
        </p:grpSpPr>
        <p:sp>
          <p:nvSpPr>
            <p:cNvPr id="667"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68"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69"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670"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671" name="Group 11"/>
          <p:cNvGrpSpPr/>
          <p:nvPr/>
        </p:nvGrpSpPr>
        <p:grpSpPr>
          <a:xfrm>
            <a:off x="1440" y="4903920"/>
            <a:ext cx="2034000" cy="238680"/>
            <a:chOff x="1440" y="4903920"/>
            <a:chExt cx="2034000" cy="238680"/>
          </a:xfrm>
        </p:grpSpPr>
        <p:sp>
          <p:nvSpPr>
            <p:cNvPr id="672"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73"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74"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75"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76"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77"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78" name="CustomShape 18"/>
          <p:cNvSpPr/>
          <p:nvPr/>
        </p:nvSpPr>
        <p:spPr>
          <a:xfrm>
            <a:off x="887400" y="600120"/>
            <a:ext cx="441504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Integrasi Middleware</a:t>
            </a:r>
            <a:endParaRPr b="0" lang="en-US" sz="2000" spc="-1" strike="noStrike">
              <a:latin typeface="Arial"/>
            </a:endParaRPr>
          </a:p>
        </p:txBody>
      </p:sp>
      <p:sp>
        <p:nvSpPr>
          <p:cNvPr id="679"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680"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81"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682"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E90BAAC8-331E-4D9B-884B-0198905D66E0}"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683"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684"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85"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86"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87"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88" name="CustomShape 28"/>
          <p:cNvSpPr/>
          <p:nvPr/>
        </p:nvSpPr>
        <p:spPr>
          <a:xfrm>
            <a:off x="274320" y="1787040"/>
            <a:ext cx="8137080" cy="1785960"/>
          </a:xfrm>
          <a:prstGeom prst="rect">
            <a:avLst/>
          </a:prstGeom>
          <a:noFill/>
          <a:ln>
            <a:noFill/>
          </a:ln>
        </p:spPr>
        <p:style>
          <a:lnRef idx="0"/>
          <a:fillRef idx="0"/>
          <a:effectRef idx="0"/>
          <a:fontRef idx="minor"/>
        </p:style>
        <p:txBody>
          <a:bodyPr lIns="0" rIns="0" tIns="20160" bIns="0"/>
          <a:p>
            <a:pPr marL="12600">
              <a:lnSpc>
                <a:spcPct val="100000"/>
              </a:lnSpc>
              <a:spcBef>
                <a:spcPts val="283"/>
              </a:spcBef>
              <a:spcAft>
                <a:spcPts val="283"/>
              </a:spcAft>
            </a:pPr>
            <a:r>
              <a:rPr b="0" lang="en-US" sz="1600" spc="-1" strike="noStrike">
                <a:solidFill>
                  <a:srgbClr val="000000"/>
                </a:solidFill>
                <a:latin typeface="Arial"/>
                <a:ea typeface="Noto Sans CJK SC"/>
              </a:rPr>
              <a:t>Middleware bisa diibaratkan menjadi beberapa bentuk, pertama middleware seperti semacam lem yang dapat menyatukan sebuah jaringan dan komputer-komputer yang terhubung di dalamnya. Middleware bisa berupa sebuah aplikasi tunggal atau dapat berupa keseluruhan server.</a:t>
            </a:r>
            <a:endParaRPr b="0" lang="en-US" sz="1600" spc="-1" strike="noStrike">
              <a:latin typeface="Arial"/>
            </a:endParaRPr>
          </a:p>
          <a:p>
            <a:pPr marL="12600">
              <a:lnSpc>
                <a:spcPct val="100000"/>
              </a:lnSpc>
              <a:spcBef>
                <a:spcPts val="283"/>
              </a:spcBef>
              <a:spcAft>
                <a:spcPts val="283"/>
              </a:spcAft>
            </a:pPr>
            <a:endParaRPr b="0" lang="en-US" sz="1600" spc="-1" strike="noStrike">
              <a:latin typeface="Arial"/>
            </a:endParaRPr>
          </a:p>
          <a:p>
            <a:pPr marL="12600">
              <a:lnSpc>
                <a:spcPct val="100000"/>
              </a:lnSpc>
              <a:spcBef>
                <a:spcPts val="283"/>
              </a:spcBef>
              <a:spcAft>
                <a:spcPts val="283"/>
              </a:spcAft>
            </a:pPr>
            <a:r>
              <a:rPr b="0" lang="en-US" sz="1600" spc="-1" strike="noStrike">
                <a:solidFill>
                  <a:srgbClr val="000000"/>
                </a:solidFill>
                <a:latin typeface="Arial"/>
                <a:ea typeface="Noto Sans CJK SC"/>
              </a:rPr>
              <a:t>Middleware mirip dengan sistem operasi karena dapat mendukung program aplikasi lain, memberikan interaksi terkontrol, mencegah interferensi antara perhitungan dan memudahkan interaksi antara penghitungan pada komputer yang berbeda melalui layanan komunikasi jaringan.</a:t>
            </a:r>
            <a:endParaRPr b="0" lang="en-US" sz="1600" spc="-1" strike="noStrike">
              <a:latin typeface="Arial"/>
            </a:endParaRPr>
          </a:p>
        </p:txBody>
      </p:sp>
      <p:sp>
        <p:nvSpPr>
          <p:cNvPr id="689"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90"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92" name="Group 2"/>
          <p:cNvGrpSpPr/>
          <p:nvPr/>
        </p:nvGrpSpPr>
        <p:grpSpPr>
          <a:xfrm>
            <a:off x="0" y="0"/>
            <a:ext cx="7074360" cy="1325880"/>
            <a:chOff x="0" y="0"/>
            <a:chExt cx="7074360" cy="1325880"/>
          </a:xfrm>
        </p:grpSpPr>
        <p:sp>
          <p:nvSpPr>
            <p:cNvPr id="693"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94"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95"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96" name="Group 6"/>
          <p:cNvGrpSpPr/>
          <p:nvPr/>
        </p:nvGrpSpPr>
        <p:grpSpPr>
          <a:xfrm>
            <a:off x="6950160" y="4471920"/>
            <a:ext cx="2192760" cy="670320"/>
            <a:chOff x="6950160" y="4471920"/>
            <a:chExt cx="2192760" cy="670320"/>
          </a:xfrm>
        </p:grpSpPr>
        <p:sp>
          <p:nvSpPr>
            <p:cNvPr id="697"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98"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99"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700"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701" name="Group 11"/>
          <p:cNvGrpSpPr/>
          <p:nvPr/>
        </p:nvGrpSpPr>
        <p:grpSpPr>
          <a:xfrm>
            <a:off x="1440" y="4903920"/>
            <a:ext cx="2034000" cy="238680"/>
            <a:chOff x="1440" y="4903920"/>
            <a:chExt cx="2034000" cy="238680"/>
          </a:xfrm>
        </p:grpSpPr>
        <p:sp>
          <p:nvSpPr>
            <p:cNvPr id="702"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03"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04"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705"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06"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07"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08" name="CustomShape 18"/>
          <p:cNvSpPr/>
          <p:nvPr/>
        </p:nvSpPr>
        <p:spPr>
          <a:xfrm>
            <a:off x="887400" y="600120"/>
            <a:ext cx="441504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Software Layanan Middleware</a:t>
            </a:r>
            <a:endParaRPr b="0" lang="en-US" sz="2000" spc="-1" strike="noStrike">
              <a:latin typeface="Arial"/>
            </a:endParaRPr>
          </a:p>
        </p:txBody>
      </p:sp>
      <p:sp>
        <p:nvSpPr>
          <p:cNvPr id="709"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710"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11"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12"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8F02930D-4854-4FE1-B789-A06A2D4BCAFE}"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713"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14"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15"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16"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17"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18" name="CustomShape 28"/>
          <p:cNvSpPr/>
          <p:nvPr/>
        </p:nvSpPr>
        <p:spPr>
          <a:xfrm>
            <a:off x="274320" y="1355040"/>
            <a:ext cx="8137080" cy="3016800"/>
          </a:xfrm>
          <a:prstGeom prst="rect">
            <a:avLst/>
          </a:prstGeom>
          <a:noFill/>
          <a:ln>
            <a:noFill/>
          </a:ln>
        </p:spPr>
        <p:style>
          <a:lnRef idx="0"/>
          <a:fillRef idx="0"/>
          <a:effectRef idx="0"/>
          <a:fontRef idx="minor"/>
        </p:style>
        <p:txBody>
          <a:bodyPr lIns="0" rIns="0" tIns="20160" bIns="0"/>
          <a:p>
            <a:pPr marL="12600">
              <a:lnSpc>
                <a:spcPts val="1420"/>
              </a:lnSpc>
              <a:spcBef>
                <a:spcPts val="283"/>
              </a:spcBef>
              <a:spcAft>
                <a:spcPts val="283"/>
              </a:spcAft>
            </a:pPr>
            <a:r>
              <a:rPr b="0" lang="en-US" sz="1500" spc="-1" strike="noStrike">
                <a:solidFill>
                  <a:srgbClr val="000000"/>
                </a:solidFill>
                <a:latin typeface="Arial"/>
                <a:ea typeface="Noto Sans CJK SC"/>
              </a:rPr>
              <a:t>1. Oracle</a:t>
            </a:r>
            <a:endParaRPr b="0" lang="en-US" sz="1500" spc="-1" strike="noStrike">
              <a:latin typeface="Arial"/>
            </a:endParaRPr>
          </a:p>
          <a:p>
            <a:pPr marL="12600">
              <a:lnSpc>
                <a:spcPts val="1420"/>
              </a:lnSpc>
              <a:spcBef>
                <a:spcPts val="283"/>
              </a:spcBef>
              <a:spcAft>
                <a:spcPts val="283"/>
              </a:spcAft>
            </a:pPr>
            <a:r>
              <a:rPr b="0" lang="en-US" sz="1500" spc="-1" strike="noStrike">
                <a:solidFill>
                  <a:srgbClr val="000000"/>
                </a:solidFill>
                <a:latin typeface="Arial"/>
                <a:ea typeface="Noto Sans CJK SC"/>
              </a:rPr>
              <a:t>Aplikasi yang sudah ada sejak tahun 1977 ini memiliki banyak sekali keunggulan sehingga membuatnya memiliki banyak pengguna. Oracle Dabatase menyediakan berbagai fitur yang lengkap bahkan lebih lengkap dibandingkan dengan aplikasi lainnya.</a:t>
            </a:r>
            <a:endParaRPr b="0" lang="en-US" sz="1500" spc="-1" strike="noStrike">
              <a:latin typeface="Arial"/>
            </a:endParaRPr>
          </a:p>
          <a:p>
            <a:pPr marL="12600">
              <a:lnSpc>
                <a:spcPts val="1420"/>
              </a:lnSpc>
            </a:pPr>
            <a:endParaRPr b="0" lang="en-US" sz="1500" spc="-1" strike="noStrike">
              <a:latin typeface="Arial"/>
            </a:endParaRPr>
          </a:p>
          <a:p>
            <a:pPr marL="12600">
              <a:lnSpc>
                <a:spcPts val="1420"/>
              </a:lnSpc>
              <a:spcBef>
                <a:spcPts val="283"/>
              </a:spcBef>
              <a:spcAft>
                <a:spcPts val="283"/>
              </a:spcAft>
            </a:pPr>
            <a:r>
              <a:rPr b="0" lang="en-US" sz="1500" spc="-1" strike="noStrike">
                <a:solidFill>
                  <a:srgbClr val="000000"/>
                </a:solidFill>
                <a:latin typeface="Arial"/>
                <a:ea typeface="Noto Sans CJK SC"/>
              </a:rPr>
              <a:t>    </a:t>
            </a:r>
            <a:r>
              <a:rPr b="1" lang="en-US" sz="1500" spc="-1" strike="noStrike">
                <a:solidFill>
                  <a:srgbClr val="000000"/>
                </a:solidFill>
                <a:latin typeface="Arial"/>
                <a:ea typeface="Noto Sans CJK SC"/>
              </a:rPr>
              <a:t>Kekurangan</a:t>
            </a:r>
            <a:endParaRPr b="0" lang="en-US" sz="1500" spc="-1" strike="noStrike">
              <a:latin typeface="Arial"/>
            </a:endParaRPr>
          </a:p>
          <a:p>
            <a:pPr marL="12600" indent="-21564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Data yang bertambah ukurannya akan mengalami kelambatan proses, jadi harus ada database management.</a:t>
            </a:r>
            <a:endParaRPr b="0" lang="en-US" sz="1500" spc="-1" strike="noStrike">
              <a:latin typeface="Arial"/>
            </a:endParaRPr>
          </a:p>
          <a:p>
            <a:pPr marL="12600" indent="-21564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Membutuhkan spesifikasi hardware yang tinggi untuk dapat menjalankan software DMBS Oracle supaya berjalan dengan stabil.</a:t>
            </a:r>
            <a:endParaRPr b="0" lang="en-US" sz="1500" spc="-1" strike="noStrike">
              <a:latin typeface="Arial"/>
            </a:endParaRPr>
          </a:p>
          <a:p>
            <a:pPr>
              <a:lnSpc>
                <a:spcPts val="1420"/>
              </a:lnSpc>
              <a:spcBef>
                <a:spcPts val="283"/>
              </a:spcBef>
              <a:spcAft>
                <a:spcPts val="283"/>
              </a:spcAft>
            </a:pPr>
            <a:endParaRPr b="0" lang="en-US" sz="1500" spc="-1" strike="noStrike">
              <a:latin typeface="Arial"/>
            </a:endParaRPr>
          </a:p>
          <a:p>
            <a:pPr marL="12600" indent="-215640">
              <a:lnSpc>
                <a:spcPts val="1420"/>
              </a:lnSpc>
              <a:spcBef>
                <a:spcPts val="283"/>
              </a:spcBef>
              <a:spcAft>
                <a:spcPts val="283"/>
              </a:spcAft>
              <a:buClr>
                <a:srgbClr val="000000"/>
              </a:buClr>
              <a:buFont typeface="Wingdings" charset="2"/>
              <a:buChar char=""/>
            </a:pPr>
            <a:r>
              <a:rPr b="1" lang="en-US" sz="1500" spc="-1" strike="noStrike">
                <a:solidFill>
                  <a:srgbClr val="000000"/>
                </a:solidFill>
                <a:latin typeface="Arial"/>
                <a:ea typeface="Noto Sans CJK SC"/>
              </a:rPr>
              <a:t>Kelebihan</a:t>
            </a:r>
            <a:endParaRPr b="0" lang="en-US" sz="1500" spc="-1" strike="noStrike">
              <a:latin typeface="Arial"/>
            </a:endParaRPr>
          </a:p>
          <a:p>
            <a:pPr marL="12600" indent="-21564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Dapat menangani jumlah data dalam ukuran yang besar.</a:t>
            </a:r>
            <a:endParaRPr b="0" lang="en-US" sz="1500" spc="-1" strike="noStrike">
              <a:latin typeface="Arial"/>
            </a:endParaRPr>
          </a:p>
          <a:p>
            <a:pPr marL="12600" indent="-21564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Memiliki kemampuan akan fleksibilitas dan skalabilitas yang dapat memenuhi tuntutan akan data dan informasi yang bervolume besar dan terus-menerus bertambah besar.</a:t>
            </a:r>
            <a:endParaRPr b="0" lang="en-US" sz="1500" spc="-1" strike="noStrike">
              <a:latin typeface="Arial"/>
            </a:endParaRPr>
          </a:p>
        </p:txBody>
      </p:sp>
      <p:sp>
        <p:nvSpPr>
          <p:cNvPr id="719"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20"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722" name="Group 2"/>
          <p:cNvGrpSpPr/>
          <p:nvPr/>
        </p:nvGrpSpPr>
        <p:grpSpPr>
          <a:xfrm>
            <a:off x="0" y="0"/>
            <a:ext cx="7074360" cy="1325880"/>
            <a:chOff x="0" y="0"/>
            <a:chExt cx="7074360" cy="1325880"/>
          </a:xfrm>
        </p:grpSpPr>
        <p:sp>
          <p:nvSpPr>
            <p:cNvPr id="723"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724"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725"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26" name="Group 6"/>
          <p:cNvGrpSpPr/>
          <p:nvPr/>
        </p:nvGrpSpPr>
        <p:grpSpPr>
          <a:xfrm>
            <a:off x="6950160" y="4471920"/>
            <a:ext cx="2192760" cy="670320"/>
            <a:chOff x="6950160" y="4471920"/>
            <a:chExt cx="2192760" cy="670320"/>
          </a:xfrm>
        </p:grpSpPr>
        <p:sp>
          <p:nvSpPr>
            <p:cNvPr id="727"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28"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29"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730"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731" name="Group 11"/>
          <p:cNvGrpSpPr/>
          <p:nvPr/>
        </p:nvGrpSpPr>
        <p:grpSpPr>
          <a:xfrm>
            <a:off x="1440" y="4903920"/>
            <a:ext cx="2034000" cy="238680"/>
            <a:chOff x="1440" y="4903920"/>
            <a:chExt cx="2034000" cy="238680"/>
          </a:xfrm>
        </p:grpSpPr>
        <p:sp>
          <p:nvSpPr>
            <p:cNvPr id="732"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33"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34"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735"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36"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37"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38" name="CustomShape 18"/>
          <p:cNvSpPr/>
          <p:nvPr/>
        </p:nvSpPr>
        <p:spPr>
          <a:xfrm>
            <a:off x="887400" y="600120"/>
            <a:ext cx="441504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Software Layanan Middleware</a:t>
            </a:r>
            <a:endParaRPr b="0" lang="en-US" sz="2000" spc="-1" strike="noStrike">
              <a:latin typeface="Arial"/>
            </a:endParaRPr>
          </a:p>
        </p:txBody>
      </p:sp>
      <p:sp>
        <p:nvSpPr>
          <p:cNvPr id="739"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740"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41"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42"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F2B119B6-A755-4417-9213-B40D21B96804}"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743"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44"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45"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46"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47"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48" name="CustomShape 28"/>
          <p:cNvSpPr/>
          <p:nvPr/>
        </p:nvSpPr>
        <p:spPr>
          <a:xfrm>
            <a:off x="274320" y="1355040"/>
            <a:ext cx="8137080" cy="3016800"/>
          </a:xfrm>
          <a:prstGeom prst="rect">
            <a:avLst/>
          </a:prstGeom>
          <a:noFill/>
          <a:ln>
            <a:noFill/>
          </a:ln>
        </p:spPr>
        <p:style>
          <a:lnRef idx="0"/>
          <a:fillRef idx="0"/>
          <a:effectRef idx="0"/>
          <a:fontRef idx="minor"/>
        </p:style>
        <p:txBody>
          <a:bodyPr lIns="0" rIns="0" tIns="20160" bIns="0"/>
          <a:p>
            <a:pPr marL="12600">
              <a:lnSpc>
                <a:spcPts val="1420"/>
              </a:lnSpc>
              <a:spcBef>
                <a:spcPts val="283"/>
              </a:spcBef>
              <a:spcAft>
                <a:spcPts val="283"/>
              </a:spcAft>
            </a:pPr>
            <a:r>
              <a:rPr b="0" lang="en-US" sz="1500" spc="-1" strike="noStrike">
                <a:solidFill>
                  <a:srgbClr val="000000"/>
                </a:solidFill>
                <a:latin typeface="Arial"/>
                <a:ea typeface="Noto Sans CJK SC"/>
              </a:rPr>
              <a:t>2. Mysql</a:t>
            </a:r>
            <a:endParaRPr b="0" lang="en-US" sz="1500" spc="-1" strike="noStrike">
              <a:latin typeface="Arial"/>
            </a:endParaRPr>
          </a:p>
          <a:p>
            <a:pPr marL="12600">
              <a:lnSpc>
                <a:spcPts val="1420"/>
              </a:lnSpc>
              <a:spcBef>
                <a:spcPts val="283"/>
              </a:spcBef>
              <a:spcAft>
                <a:spcPts val="283"/>
              </a:spcAft>
            </a:pPr>
            <a:r>
              <a:rPr b="0" lang="en-US" sz="1500" spc="-1" strike="noStrike">
                <a:solidFill>
                  <a:srgbClr val="000000"/>
                </a:solidFill>
                <a:latin typeface="Arial"/>
                <a:ea typeface="Noto Sans CJK SC"/>
              </a:rPr>
              <a:t>MySQL adalah salah satu aplikasi yang termasuk vendor DBMS yang merupakan salah satu aplikasi umum dan paling banyak digunakan oleh pengguna data maupun para programmer. Salah satu alasan mengapa MySQL banyak digunakan karena aplikasi ini terkenal sebagai open source atau gratis.</a:t>
            </a:r>
            <a:endParaRPr b="0" lang="en-US" sz="1500" spc="-1" strike="noStrike">
              <a:latin typeface="Arial"/>
            </a:endParaRPr>
          </a:p>
          <a:p>
            <a:pPr marL="12600">
              <a:lnSpc>
                <a:spcPts val="1420"/>
              </a:lnSpc>
            </a:pPr>
            <a:endParaRPr b="0" lang="en-US" sz="1500" spc="-1" strike="noStrike">
              <a:latin typeface="Arial"/>
            </a:endParaRPr>
          </a:p>
          <a:p>
            <a:pPr marL="12600">
              <a:lnSpc>
                <a:spcPts val="1420"/>
              </a:lnSpc>
              <a:spcBef>
                <a:spcPts val="145"/>
              </a:spcBef>
            </a:pPr>
            <a:r>
              <a:rPr b="0" lang="en-US" sz="1500" spc="-1" strike="noStrike">
                <a:solidFill>
                  <a:srgbClr val="000000"/>
                </a:solidFill>
                <a:latin typeface="Arial"/>
                <a:ea typeface="Noto Sans CJK SC"/>
              </a:rPr>
              <a:t>    </a:t>
            </a:r>
            <a:r>
              <a:rPr b="1" lang="en-US" sz="1500" spc="-1" strike="noStrike">
                <a:solidFill>
                  <a:srgbClr val="000000"/>
                </a:solidFill>
                <a:latin typeface="Arial"/>
                <a:ea typeface="Noto Sans CJK SC"/>
              </a:rPr>
              <a:t>Kekurangan</a:t>
            </a:r>
            <a:endParaRPr b="0" lang="en-US" sz="1500" spc="-1" strike="noStrike">
              <a:latin typeface="Arial"/>
            </a:endParaRPr>
          </a:p>
          <a:p>
            <a:pPr marL="216000" indent="-21528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Tidak cocok untuk menangani data dengan jumlah yang besar, baik untuk menyimpan data maupun untuk memproses data.</a:t>
            </a:r>
            <a:endParaRPr b="0" lang="en-US" sz="1500" spc="-1" strike="noStrike">
              <a:latin typeface="Arial"/>
            </a:endParaRPr>
          </a:p>
          <a:p>
            <a:pPr marL="216000" indent="-21528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Memiliki keterbatasan kemampuan kinerja pada server ketika data yang disimpan telah melebihi batas maksimal kemampuan daya tampung server karena tidak menerapkan konsep Technology Cluster Server.</a:t>
            </a:r>
            <a:endParaRPr b="0" lang="en-US" sz="1500" spc="-1" strike="noStrike">
              <a:latin typeface="Arial"/>
            </a:endParaRPr>
          </a:p>
          <a:p>
            <a:pPr>
              <a:lnSpc>
                <a:spcPts val="1420"/>
              </a:lnSpc>
              <a:spcBef>
                <a:spcPts val="145"/>
              </a:spcBef>
            </a:pPr>
            <a:endParaRPr b="0" lang="en-US" sz="1500" spc="-1" strike="noStrike">
              <a:latin typeface="Arial"/>
            </a:endParaRPr>
          </a:p>
          <a:p>
            <a:pPr marL="216000" indent="-215280">
              <a:lnSpc>
                <a:spcPts val="1420"/>
              </a:lnSpc>
              <a:spcBef>
                <a:spcPts val="145"/>
              </a:spcBef>
              <a:buClr>
                <a:srgbClr val="000000"/>
              </a:buClr>
              <a:buFont typeface="Wingdings" charset="2"/>
              <a:buChar char=""/>
            </a:pPr>
            <a:r>
              <a:rPr b="1" lang="en-US" sz="1500" spc="-1" strike="noStrike">
                <a:solidFill>
                  <a:srgbClr val="000000"/>
                </a:solidFill>
                <a:latin typeface="Arial"/>
                <a:ea typeface="Noto Sans CJK SC"/>
              </a:rPr>
              <a:t>Kelebihan</a:t>
            </a:r>
            <a:endParaRPr b="0" lang="en-US" sz="1500" spc="-1" strike="noStrike">
              <a:latin typeface="Arial"/>
            </a:endParaRPr>
          </a:p>
          <a:p>
            <a:pPr marL="216000" indent="-21528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Bisa berjalan pada lebih dari satu platform system operasi, misalnya LINUX, Windows, MacOS, FreeBSD, Solaris dan masih banyak lagi.</a:t>
            </a:r>
            <a:endParaRPr b="0" lang="en-US" sz="1500" spc="-1" strike="noStrike">
              <a:latin typeface="Arial"/>
            </a:endParaRPr>
          </a:p>
          <a:p>
            <a:pPr marL="216000" indent="-21528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Cocok untuk perusahaan dengan skala yang kecil.</a:t>
            </a:r>
            <a:endParaRPr b="0" lang="en-US" sz="1500" spc="-1" strike="noStrike">
              <a:latin typeface="Arial"/>
            </a:endParaRPr>
          </a:p>
        </p:txBody>
      </p:sp>
      <p:sp>
        <p:nvSpPr>
          <p:cNvPr id="749"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50"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CustomShape 1"/>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52" name="Group 2"/>
          <p:cNvGrpSpPr/>
          <p:nvPr/>
        </p:nvGrpSpPr>
        <p:grpSpPr>
          <a:xfrm>
            <a:off x="6950160" y="4471920"/>
            <a:ext cx="2192760" cy="670320"/>
            <a:chOff x="6950160" y="4471920"/>
            <a:chExt cx="2192760" cy="670320"/>
          </a:xfrm>
        </p:grpSpPr>
        <p:sp>
          <p:nvSpPr>
            <p:cNvPr id="753" name="CustomShape 3"/>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54" name="CustomShape 4"/>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55" name="CustomShape 5"/>
          <p:cNvSpPr/>
          <p:nvPr/>
        </p:nvSpPr>
        <p:spPr>
          <a:xfrm>
            <a:off x="7543800" y="657360"/>
            <a:ext cx="1298880" cy="43236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756" name="Group 6"/>
          <p:cNvGrpSpPr/>
          <p:nvPr/>
        </p:nvGrpSpPr>
        <p:grpSpPr>
          <a:xfrm>
            <a:off x="0" y="0"/>
            <a:ext cx="8849160" cy="5142240"/>
            <a:chOff x="0" y="0"/>
            <a:chExt cx="8849160" cy="5142240"/>
          </a:xfrm>
        </p:grpSpPr>
        <p:sp>
          <p:nvSpPr>
            <p:cNvPr id="757" name="CustomShape 7"/>
            <p:cNvSpPr/>
            <p:nvPr/>
          </p:nvSpPr>
          <p:spPr>
            <a:xfrm>
              <a:off x="0" y="0"/>
              <a:ext cx="865368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758" name="CustomShape 8"/>
            <p:cNvSpPr/>
            <p:nvPr/>
          </p:nvSpPr>
          <p:spPr>
            <a:xfrm>
              <a:off x="0" y="1090440"/>
              <a:ext cx="8849160" cy="296100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759" name="CustomShape 9"/>
          <p:cNvSpPr/>
          <p:nvPr/>
        </p:nvSpPr>
        <p:spPr>
          <a:xfrm>
            <a:off x="384120" y="1050840"/>
            <a:ext cx="481320" cy="1109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760" name="Group 10"/>
          <p:cNvGrpSpPr/>
          <p:nvPr/>
        </p:nvGrpSpPr>
        <p:grpSpPr>
          <a:xfrm>
            <a:off x="1440" y="193680"/>
            <a:ext cx="9037800" cy="4948920"/>
            <a:chOff x="1440" y="193680"/>
            <a:chExt cx="9037800" cy="4948920"/>
          </a:xfrm>
        </p:grpSpPr>
        <p:sp>
          <p:nvSpPr>
            <p:cNvPr id="761" name="CustomShape 11"/>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762" name="CustomShape 12"/>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sp>
          <p:nvSpPr>
            <p:cNvPr id="763" name="CustomShape 13"/>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64" name="CustomShape 14"/>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65" name="CustomShape 15"/>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66" name="CustomShape 16"/>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67" name="CustomShape 17"/>
          <p:cNvSpPr/>
          <p:nvPr/>
        </p:nvSpPr>
        <p:spPr>
          <a:xfrm>
            <a:off x="822960" y="1371600"/>
            <a:ext cx="5119560" cy="2813760"/>
          </a:xfrm>
          <a:prstGeom prst="rect">
            <a:avLst/>
          </a:prstGeom>
          <a:noFill/>
          <a:ln>
            <a:noFill/>
          </a:ln>
        </p:spPr>
        <p:style>
          <a:lnRef idx="0"/>
          <a:fillRef idx="0"/>
          <a:effectRef idx="0"/>
          <a:fontRef idx="minor"/>
        </p:style>
        <p:txBody>
          <a:bodyPr lIns="0" rIns="0" tIns="1440" bIns="0"/>
          <a:p>
            <a:pPr marL="38160">
              <a:lnSpc>
                <a:spcPct val="100000"/>
              </a:lnSpc>
              <a:spcBef>
                <a:spcPts val="11"/>
              </a:spcBef>
            </a:pPr>
            <a:r>
              <a:rPr b="0" lang="en-US" sz="1600" spc="-1" strike="noStrike">
                <a:solidFill>
                  <a:srgbClr val="ffffff"/>
                </a:solidFill>
                <a:latin typeface="Ubuntu"/>
                <a:ea typeface="DejaVu Sans"/>
              </a:rPr>
              <a:t>1.Memberikan fasilitas untuk programmer supaya dapat mendistribusikan obyek akan dipakai pada beberapa bagian proses yang berbeda.</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2. Sebagai interkoneksi ke beberapa aplikasi dan masalah interoperabilitas. Middleware menjadi sangat dibutuhkan untuk bermigrasi dari aplikasi mainframe ke aplikasi client/server dan juga untuk menyediakan komunikasi antar platform yang berbeda.</a:t>
            </a:r>
            <a:endParaRPr b="0" lang="en-US" sz="1600" spc="-1" strike="noStrike">
              <a:latin typeface="Arial"/>
            </a:endParaRPr>
          </a:p>
        </p:txBody>
      </p:sp>
      <p:sp>
        <p:nvSpPr>
          <p:cNvPr id="768" name="CustomShape 18"/>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69" name="CustomShape 19"/>
          <p:cNvSpPr/>
          <p:nvPr/>
        </p:nvSpPr>
        <p:spPr>
          <a:xfrm>
            <a:off x="457200" y="205200"/>
            <a:ext cx="8228160" cy="85752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Tujuan Pengunaan Middleware</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CustomShape 1"/>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71" name="Group 2"/>
          <p:cNvGrpSpPr/>
          <p:nvPr/>
        </p:nvGrpSpPr>
        <p:grpSpPr>
          <a:xfrm>
            <a:off x="6950160" y="4471920"/>
            <a:ext cx="2192760" cy="670320"/>
            <a:chOff x="6950160" y="4471920"/>
            <a:chExt cx="2192760" cy="670320"/>
          </a:xfrm>
        </p:grpSpPr>
        <p:sp>
          <p:nvSpPr>
            <p:cNvPr id="772" name="CustomShape 3"/>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73" name="CustomShape 4"/>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74" name="CustomShape 5"/>
          <p:cNvSpPr/>
          <p:nvPr/>
        </p:nvSpPr>
        <p:spPr>
          <a:xfrm>
            <a:off x="7543800" y="657360"/>
            <a:ext cx="1298880" cy="43236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775" name="Group 6"/>
          <p:cNvGrpSpPr/>
          <p:nvPr/>
        </p:nvGrpSpPr>
        <p:grpSpPr>
          <a:xfrm>
            <a:off x="0" y="0"/>
            <a:ext cx="8849160" cy="5142240"/>
            <a:chOff x="0" y="0"/>
            <a:chExt cx="8849160" cy="5142240"/>
          </a:xfrm>
        </p:grpSpPr>
        <p:sp>
          <p:nvSpPr>
            <p:cNvPr id="776" name="CustomShape 7"/>
            <p:cNvSpPr/>
            <p:nvPr/>
          </p:nvSpPr>
          <p:spPr>
            <a:xfrm>
              <a:off x="0" y="0"/>
              <a:ext cx="865368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777" name="CustomShape 8"/>
            <p:cNvSpPr/>
            <p:nvPr/>
          </p:nvSpPr>
          <p:spPr>
            <a:xfrm>
              <a:off x="0" y="1090440"/>
              <a:ext cx="8849160" cy="296100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778" name="CustomShape 9"/>
          <p:cNvSpPr/>
          <p:nvPr/>
        </p:nvSpPr>
        <p:spPr>
          <a:xfrm>
            <a:off x="384120" y="1050840"/>
            <a:ext cx="481320" cy="1109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779" name="Group 10"/>
          <p:cNvGrpSpPr/>
          <p:nvPr/>
        </p:nvGrpSpPr>
        <p:grpSpPr>
          <a:xfrm>
            <a:off x="1440" y="193680"/>
            <a:ext cx="9037800" cy="4948920"/>
            <a:chOff x="1440" y="193680"/>
            <a:chExt cx="9037800" cy="4948920"/>
          </a:xfrm>
        </p:grpSpPr>
        <p:sp>
          <p:nvSpPr>
            <p:cNvPr id="780" name="CustomShape 11"/>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781" name="CustomShape 12"/>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sp>
          <p:nvSpPr>
            <p:cNvPr id="782" name="CustomShape 13"/>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83" name="CustomShape 14"/>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84" name="CustomShape 15"/>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85" name="CustomShape 16"/>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86" name="CustomShape 17"/>
          <p:cNvSpPr/>
          <p:nvPr/>
        </p:nvSpPr>
        <p:spPr>
          <a:xfrm>
            <a:off x="822960" y="1371600"/>
            <a:ext cx="5119560" cy="2813760"/>
          </a:xfrm>
          <a:prstGeom prst="rect">
            <a:avLst/>
          </a:prstGeom>
          <a:noFill/>
          <a:ln>
            <a:noFill/>
          </a:ln>
        </p:spPr>
        <p:style>
          <a:lnRef idx="0"/>
          <a:fillRef idx="0"/>
          <a:effectRef idx="0"/>
          <a:fontRef idx="minor"/>
        </p:style>
        <p:txBody>
          <a:bodyPr lIns="0" rIns="0" tIns="1440" bIns="0"/>
          <a:p>
            <a:pPr marL="38160">
              <a:lnSpc>
                <a:spcPct val="100000"/>
              </a:lnSpc>
              <a:spcBef>
                <a:spcPts val="11"/>
              </a:spcBef>
            </a:pPr>
            <a:r>
              <a:rPr b="0" lang="en-US" sz="1600" spc="-1" strike="noStrike">
                <a:solidFill>
                  <a:srgbClr val="ffffff"/>
                </a:solidFill>
                <a:latin typeface="Ubuntu"/>
                <a:ea typeface="DejaVu Sans"/>
              </a:rPr>
              <a:t>1.Pada sistem yang terdistribusi maka dapat dijalankan 2 buah platform atau aplikasi secara bersamaan.</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2. Dapat melakukan komunikasi pada aplikasi yang berjalan di platform berbeda.</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3. Adanya transparansi pada seluruh jaringan sehingga dapat menyediakan interaksi dengan layanan atau aplikasi lainnya.</a:t>
            </a:r>
            <a:endParaRPr b="0" lang="en-US" sz="1600" spc="-1" strike="noStrike">
              <a:latin typeface="Arial"/>
            </a:endParaRPr>
          </a:p>
        </p:txBody>
      </p:sp>
      <p:sp>
        <p:nvSpPr>
          <p:cNvPr id="787" name="CustomShape 18"/>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88" name="CustomShape 19"/>
          <p:cNvSpPr/>
          <p:nvPr/>
        </p:nvSpPr>
        <p:spPr>
          <a:xfrm>
            <a:off x="457200" y="205200"/>
            <a:ext cx="8228160" cy="85752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Manfaat Menggunakan Middleware</a:t>
            </a: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90" name="Group 2"/>
          <p:cNvGrpSpPr/>
          <p:nvPr/>
        </p:nvGrpSpPr>
        <p:grpSpPr>
          <a:xfrm>
            <a:off x="6950160" y="4471920"/>
            <a:ext cx="2192760" cy="670320"/>
            <a:chOff x="6950160" y="4471920"/>
            <a:chExt cx="2192760" cy="670320"/>
          </a:xfrm>
        </p:grpSpPr>
        <p:sp>
          <p:nvSpPr>
            <p:cNvPr id="791" name="CustomShape 3"/>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92" name="CustomShape 4"/>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93" name="CustomShape 5"/>
          <p:cNvSpPr/>
          <p:nvPr/>
        </p:nvSpPr>
        <p:spPr>
          <a:xfrm>
            <a:off x="7543800" y="657360"/>
            <a:ext cx="1298880" cy="43236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794" name="Group 6"/>
          <p:cNvGrpSpPr/>
          <p:nvPr/>
        </p:nvGrpSpPr>
        <p:grpSpPr>
          <a:xfrm>
            <a:off x="0" y="0"/>
            <a:ext cx="8849160" cy="5142240"/>
            <a:chOff x="0" y="0"/>
            <a:chExt cx="8849160" cy="5142240"/>
          </a:xfrm>
        </p:grpSpPr>
        <p:sp>
          <p:nvSpPr>
            <p:cNvPr id="795" name="CustomShape 7"/>
            <p:cNvSpPr/>
            <p:nvPr/>
          </p:nvSpPr>
          <p:spPr>
            <a:xfrm>
              <a:off x="0" y="0"/>
              <a:ext cx="865368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796" name="CustomShape 8"/>
            <p:cNvSpPr/>
            <p:nvPr/>
          </p:nvSpPr>
          <p:spPr>
            <a:xfrm>
              <a:off x="0" y="1090440"/>
              <a:ext cx="8849160" cy="296100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797" name="CustomShape 9"/>
          <p:cNvSpPr/>
          <p:nvPr/>
        </p:nvSpPr>
        <p:spPr>
          <a:xfrm>
            <a:off x="384120" y="1050840"/>
            <a:ext cx="481320" cy="1109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798" name="Group 10"/>
          <p:cNvGrpSpPr/>
          <p:nvPr/>
        </p:nvGrpSpPr>
        <p:grpSpPr>
          <a:xfrm>
            <a:off x="1440" y="193680"/>
            <a:ext cx="9037800" cy="4948920"/>
            <a:chOff x="1440" y="193680"/>
            <a:chExt cx="9037800" cy="4948920"/>
          </a:xfrm>
        </p:grpSpPr>
        <p:sp>
          <p:nvSpPr>
            <p:cNvPr id="799" name="CustomShape 11"/>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800" name="CustomShape 12"/>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sp>
          <p:nvSpPr>
            <p:cNvPr id="801" name="CustomShape 13"/>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802" name="CustomShape 14"/>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803" name="CustomShape 15"/>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804" name="CustomShape 16"/>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805" name="CustomShape 17"/>
          <p:cNvSpPr/>
          <p:nvPr/>
        </p:nvSpPr>
        <p:spPr>
          <a:xfrm>
            <a:off x="822960" y="1371600"/>
            <a:ext cx="5119560" cy="2813760"/>
          </a:xfrm>
          <a:prstGeom prst="rect">
            <a:avLst/>
          </a:prstGeom>
          <a:noFill/>
          <a:ln>
            <a:noFill/>
          </a:ln>
        </p:spPr>
        <p:style>
          <a:lnRef idx="0"/>
          <a:fillRef idx="0"/>
          <a:effectRef idx="0"/>
          <a:fontRef idx="minor"/>
        </p:style>
        <p:txBody>
          <a:bodyPr lIns="0" rIns="0" tIns="1440" bIns="0"/>
          <a:p>
            <a:pPr marL="38160">
              <a:lnSpc>
                <a:spcPct val="100000"/>
              </a:lnSpc>
              <a:spcBef>
                <a:spcPts val="11"/>
              </a:spcBef>
            </a:pPr>
            <a:r>
              <a:rPr b="0" lang="en-US" sz="1600" spc="-1" strike="noStrike">
                <a:solidFill>
                  <a:srgbClr val="ffffff"/>
                </a:solidFill>
                <a:latin typeface="Ubuntu"/>
                <a:ea typeface="DejaVu Sans"/>
              </a:rPr>
              <a:t>Seperti data customer yang harus dapat dibaca oleh bagian customer service dan akuntansi. Data hasil pengembangan tersebut bisa dibaca juga oleh bagian manajemen. Hal ini akan semakin terasa ketika suatu sistem tersebar sehingga menjadi semakin besar dan bervariasi.</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Berikut Aplikasinya :</a:t>
            </a:r>
            <a:endParaRPr b="0" lang="en-US" sz="1600" spc="-1" strike="noStrike">
              <a:latin typeface="Arial"/>
            </a:endParaRPr>
          </a:p>
          <a:p>
            <a:pPr marL="38160" indent="-215640">
              <a:lnSpc>
                <a:spcPct val="100000"/>
              </a:lnSpc>
              <a:spcBef>
                <a:spcPts val="11"/>
              </a:spcBef>
              <a:buClr>
                <a:srgbClr val="ffffff"/>
              </a:buClr>
              <a:buFont typeface="Wingdings" charset="2"/>
              <a:buChar char=""/>
            </a:pPr>
            <a:r>
              <a:rPr b="0" lang="en-US" sz="1600" spc="-1" strike="noStrike">
                <a:solidFill>
                  <a:srgbClr val="ffffff"/>
                </a:solidFill>
                <a:latin typeface="Ubuntu"/>
                <a:ea typeface="DejaVu Sans"/>
              </a:rPr>
              <a:t>Antrian Pesan</a:t>
            </a:r>
            <a:endParaRPr b="0" lang="en-US" sz="1600" spc="-1" strike="noStrike">
              <a:latin typeface="Arial"/>
            </a:endParaRPr>
          </a:p>
          <a:p>
            <a:pPr marL="38160" indent="-215640">
              <a:lnSpc>
                <a:spcPct val="100000"/>
              </a:lnSpc>
              <a:spcBef>
                <a:spcPts val="11"/>
              </a:spcBef>
              <a:buClr>
                <a:srgbClr val="ffffff"/>
              </a:buClr>
              <a:buFont typeface="Wingdings" charset="2"/>
              <a:buChar char=""/>
            </a:pPr>
            <a:r>
              <a:rPr b="0" lang="en-US" sz="1600" spc="-1" strike="noStrike">
                <a:solidFill>
                  <a:srgbClr val="ffffff"/>
                </a:solidFill>
                <a:latin typeface="Ubuntu"/>
                <a:ea typeface="DejaVu Sans"/>
              </a:rPr>
              <a:t>Monitor Transaksi</a:t>
            </a:r>
            <a:endParaRPr b="0" lang="en-US" sz="1600" spc="-1" strike="noStrike">
              <a:latin typeface="Arial"/>
            </a:endParaRPr>
          </a:p>
        </p:txBody>
      </p:sp>
      <p:sp>
        <p:nvSpPr>
          <p:cNvPr id="806" name="CustomShape 18"/>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807" name="CustomShape 19"/>
          <p:cNvSpPr/>
          <p:nvPr/>
        </p:nvSpPr>
        <p:spPr>
          <a:xfrm>
            <a:off x="457200" y="205200"/>
            <a:ext cx="8228160" cy="85752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Contoh Middleware</a:t>
            </a: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CustomShape 1"/>
          <p:cNvSpPr/>
          <p:nvPr/>
        </p:nvSpPr>
        <p:spPr>
          <a:xfrm>
            <a:off x="3129120" y="755640"/>
            <a:ext cx="1944360" cy="223200"/>
          </a:xfrm>
          <a:prstGeom prst="rect">
            <a:avLst/>
          </a:prstGeom>
          <a:noFill/>
          <a:ln>
            <a:noFill/>
          </a:ln>
        </p:spPr>
        <p:style>
          <a:lnRef idx="0"/>
          <a:fillRef idx="0"/>
          <a:effectRef idx="0"/>
          <a:fontRef idx="minor"/>
        </p:style>
        <p:txBody>
          <a:bodyPr lIns="0" rIns="0" tIns="12600" bIns="0"/>
          <a:p>
            <a:pPr>
              <a:lnSpc>
                <a:spcPts val="1664"/>
              </a:lnSpc>
              <a:spcBef>
                <a:spcPts val="99"/>
              </a:spcBef>
            </a:pPr>
            <a:r>
              <a:rPr b="1" lang="en-US" sz="2000" spc="-1" strike="noStrike">
                <a:solidFill>
                  <a:srgbClr val="000000"/>
                </a:solidFill>
                <a:latin typeface="Arial"/>
                <a:ea typeface="DejaVu Sans"/>
              </a:rPr>
              <a:t>Daftar Pustaka</a:t>
            </a:r>
            <a:endParaRPr b="0" lang="en-US" sz="2000" spc="-1" strike="noStrike">
              <a:latin typeface="Arial"/>
            </a:endParaRPr>
          </a:p>
        </p:txBody>
      </p:sp>
      <p:sp>
        <p:nvSpPr>
          <p:cNvPr id="809" name="CustomShape 2"/>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810" name="CustomShape 3"/>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D5AB0BD9-2314-4BC7-99DD-AB814161AC8F}"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811" name="CustomShape 4"/>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812" name="CustomShape 5"/>
          <p:cNvSpPr/>
          <p:nvPr/>
        </p:nvSpPr>
        <p:spPr>
          <a:xfrm>
            <a:off x="246240" y="1223640"/>
            <a:ext cx="5787720" cy="2341800"/>
          </a:xfrm>
          <a:prstGeom prst="rect">
            <a:avLst/>
          </a:prstGeom>
          <a:noFill/>
          <a:ln>
            <a:noFill/>
          </a:ln>
        </p:spPr>
        <p:style>
          <a:lnRef idx="0"/>
          <a:fillRef idx="0"/>
          <a:effectRef idx="0"/>
          <a:fontRef idx="minor"/>
        </p:style>
        <p:txBody>
          <a:bodyPr lIns="0" rIns="0" tIns="12600" bIns="0"/>
          <a:p>
            <a:pPr marL="209520" indent="-19620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2"/>
              </a:rPr>
              <a:t>https://pradnyaryan.wordpress.com/2015/02/28/integrasi-database-software-dan-middleware/</a:t>
            </a:r>
            <a:endParaRPr b="0" lang="en-US" sz="1500" spc="-1" strike="noStrike">
              <a:latin typeface="Arial"/>
            </a:endParaRPr>
          </a:p>
          <a:p>
            <a:pPr marL="209520" indent="-19620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3"/>
              </a:rPr>
              <a:t>https://citaekayana.wordpress.com/2015/03/03/integrasi-database-integrasi-software-dan-integrasi-middleware/</a:t>
            </a:r>
            <a:endParaRPr b="0" lang="en-US" sz="1500" spc="-1" strike="noStrike">
              <a:latin typeface="Arial"/>
            </a:endParaRPr>
          </a:p>
          <a:p>
            <a:pPr marL="209520" indent="-19620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4"/>
              </a:rPr>
              <a:t>https://www.phincon.com/2017/08/10/hal-yan-perlu-anda-ketahui-tentang-middleware/</a:t>
            </a:r>
            <a:endParaRPr b="0" lang="en-US" sz="1500" spc="-1" strike="noStrike">
              <a:latin typeface="Arial"/>
            </a:endParaRPr>
          </a:p>
          <a:p>
            <a:pPr marL="209520" indent="-19620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5"/>
              </a:rPr>
              <a:t>https://keuanganonline.id/tekno/inilah-5-kelebihan-dan-kekurangan-software-dbms/</a:t>
            </a:r>
            <a:endParaRPr b="0" lang="en-US" sz="1500" spc="-1" strike="noStrike">
              <a:latin typeface="Arial"/>
            </a:endParaRPr>
          </a:p>
          <a:p>
            <a:pPr marL="209520" indent="-19620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6"/>
              </a:rPr>
              <a:t>https://girigitasaraswati.wordpress.com/2018/11/04/data-warehouse-dan-integrasi-data/</a:t>
            </a:r>
            <a:endParaRPr b="0" lang="en-US" sz="1500" spc="-1" strike="noStrike">
              <a:latin typeface="Arial"/>
            </a:endParaRPr>
          </a:p>
          <a:p>
            <a:pPr marL="209520" indent="-19620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7"/>
              </a:rPr>
              <a:t>https://diyastama.wordpress.com/2015/03/03/integrasi-database-software-dan-middleware/</a:t>
            </a:r>
            <a:endParaRPr b="0" lang="en-US" sz="1500" spc="-1" strike="noStrike">
              <a:latin typeface="Arial"/>
            </a:endParaRPr>
          </a:p>
          <a:p>
            <a:pPr marL="209520" indent="-196200">
              <a:lnSpc>
                <a:spcPts val="1664"/>
              </a:lnSpc>
              <a:spcBef>
                <a:spcPts val="99"/>
              </a:spcBef>
              <a:buClr>
                <a:srgbClr val="000000"/>
              </a:buClr>
              <a:buFont typeface="Wingdings" charset="2"/>
              <a:buChar char=""/>
            </a:pPr>
            <a:r>
              <a:rPr b="0" lang="en-US" sz="1500" spc="-1" strike="noStrike">
                <a:solidFill>
                  <a:srgbClr val="000000"/>
                </a:solidFill>
                <a:latin typeface="Arial"/>
                <a:ea typeface="DejaVu Sans"/>
              </a:rPr>
              <a:t> </a:t>
            </a:r>
            <a:endParaRPr b="0" lang="en-US" sz="15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13" name="Group 1"/>
          <p:cNvGrpSpPr/>
          <p:nvPr/>
        </p:nvGrpSpPr>
        <p:grpSpPr>
          <a:xfrm>
            <a:off x="0" y="0"/>
            <a:ext cx="9142920" cy="5142600"/>
            <a:chOff x="0" y="0"/>
            <a:chExt cx="9142920" cy="5142600"/>
          </a:xfrm>
        </p:grpSpPr>
        <p:sp>
          <p:nvSpPr>
            <p:cNvPr id="814" name="CustomShape 2"/>
            <p:cNvSpPr/>
            <p:nvPr/>
          </p:nvSpPr>
          <p:spPr>
            <a:xfrm>
              <a:off x="0" y="0"/>
              <a:ext cx="9142560" cy="5141880"/>
            </a:xfrm>
            <a:prstGeom prst="rect">
              <a:avLst/>
            </a:prstGeom>
            <a:blipFill rotWithShape="0">
              <a:blip r:embed="rId1"/>
              <a:stretch>
                <a:fillRect/>
              </a:stretch>
            </a:blipFill>
            <a:ln>
              <a:noFill/>
            </a:ln>
          </p:spPr>
          <p:style>
            <a:lnRef idx="0"/>
            <a:fillRef idx="0"/>
            <a:effectRef idx="0"/>
            <a:fontRef idx="minor"/>
          </p:style>
        </p:sp>
        <p:sp>
          <p:nvSpPr>
            <p:cNvPr id="815" name="CustomShape 3"/>
            <p:cNvSpPr/>
            <p:nvPr/>
          </p:nvSpPr>
          <p:spPr>
            <a:xfrm>
              <a:off x="1809720" y="60480"/>
              <a:ext cx="392400" cy="13068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sp>
          <p:nvSpPr>
            <p:cNvPr id="816" name="CustomShape 4"/>
            <p:cNvSpPr/>
            <p:nvPr/>
          </p:nvSpPr>
          <p:spPr>
            <a:xfrm>
              <a:off x="3240" y="0"/>
              <a:ext cx="2029320" cy="66528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817" name="CustomShape 5"/>
            <p:cNvSpPr/>
            <p:nvPr/>
          </p:nvSpPr>
          <p:spPr>
            <a:xfrm>
              <a:off x="0" y="189000"/>
              <a:ext cx="2198880" cy="30348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sp>
          <p:nvSpPr>
            <p:cNvPr id="818" name="CustomShape 6"/>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819"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820"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821" name="CustomShape 9"/>
            <p:cNvSpPr/>
            <p:nvPr/>
          </p:nvSpPr>
          <p:spPr>
            <a:xfrm>
              <a:off x="8524800" y="193680"/>
              <a:ext cx="514440" cy="703440"/>
            </a:xfrm>
            <a:prstGeom prst="rect">
              <a:avLst/>
            </a:prstGeom>
            <a:blipFill rotWithShape="0">
              <a:blip r:embed="rId2"/>
              <a:stretch>
                <a:fillRect/>
              </a:stretch>
            </a:blipFill>
            <a:ln>
              <a:noFill/>
            </a:ln>
          </p:spPr>
          <p:style>
            <a:lnRef idx="0"/>
            <a:fillRef idx="0"/>
            <a:effectRef idx="0"/>
            <a:fontRef idx="minor"/>
          </p:style>
        </p:sp>
        <p:sp>
          <p:nvSpPr>
            <p:cNvPr id="822" name="CustomShape 10"/>
            <p:cNvSpPr/>
            <p:nvPr/>
          </p:nvSpPr>
          <p:spPr>
            <a:xfrm>
              <a:off x="7226280" y="4637160"/>
              <a:ext cx="298440" cy="298440"/>
            </a:xfrm>
            <a:prstGeom prst="rect">
              <a:avLst/>
            </a:prstGeom>
            <a:blipFill rotWithShape="0">
              <a:blip r:embed="rId3"/>
              <a:stretch>
                <a:fillRect/>
              </a:stretch>
            </a:blipFill>
            <a:ln>
              <a:noFill/>
            </a:ln>
          </p:spPr>
          <p:style>
            <a:lnRef idx="0"/>
            <a:fillRef idx="0"/>
            <a:effectRef idx="0"/>
            <a:fontRef idx="minor"/>
          </p:style>
        </p:sp>
        <p:sp>
          <p:nvSpPr>
            <p:cNvPr id="823" name="CustomShape 11"/>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824" name="CustomShape 12"/>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825" name="CustomShape 13"/>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826" name="CustomShape 14"/>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4"/>
              </a:rPr>
              <a:t>www.sar.ac.id</a:t>
            </a:r>
            <a:endParaRPr b="0" lang="en-US" sz="1400" spc="-1" strike="noStrike">
              <a:latin typeface="Arial"/>
            </a:endParaRPr>
          </a:p>
        </p:txBody>
      </p:sp>
      <p:sp>
        <p:nvSpPr>
          <p:cNvPr id="827" name="CustomShape 15"/>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3645617E-17E0-43D6-B6A8-D01F9CAD1C31}"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828" name="CustomShape 16"/>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CustomShape 1"/>
          <p:cNvSpPr/>
          <p:nvPr/>
        </p:nvSpPr>
        <p:spPr>
          <a:xfrm>
            <a:off x="1809720" y="60480"/>
            <a:ext cx="392400" cy="13068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grpSp>
        <p:nvGrpSpPr>
          <p:cNvPr id="830" name="Group 2"/>
          <p:cNvGrpSpPr/>
          <p:nvPr/>
        </p:nvGrpSpPr>
        <p:grpSpPr>
          <a:xfrm>
            <a:off x="0" y="0"/>
            <a:ext cx="2198880" cy="665280"/>
            <a:chOff x="0" y="0"/>
            <a:chExt cx="2198880" cy="665280"/>
          </a:xfrm>
        </p:grpSpPr>
        <p:sp>
          <p:nvSpPr>
            <p:cNvPr id="831" name="CustomShape 3"/>
            <p:cNvSpPr/>
            <p:nvPr/>
          </p:nvSpPr>
          <p:spPr>
            <a:xfrm>
              <a:off x="3240" y="0"/>
              <a:ext cx="2029320" cy="66528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832" name="CustomShape 4"/>
            <p:cNvSpPr/>
            <p:nvPr/>
          </p:nvSpPr>
          <p:spPr>
            <a:xfrm>
              <a:off x="0" y="189000"/>
              <a:ext cx="2198880" cy="30348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grpSp>
      <p:sp>
        <p:nvSpPr>
          <p:cNvPr id="833"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834" name="Group 6"/>
          <p:cNvGrpSpPr/>
          <p:nvPr/>
        </p:nvGrpSpPr>
        <p:grpSpPr>
          <a:xfrm>
            <a:off x="6950160" y="4471920"/>
            <a:ext cx="2192760" cy="670320"/>
            <a:chOff x="6950160" y="4471920"/>
            <a:chExt cx="2192760" cy="670320"/>
          </a:xfrm>
        </p:grpSpPr>
        <p:sp>
          <p:nvSpPr>
            <p:cNvPr id="835"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836"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837"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838"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839" name="Group 11"/>
          <p:cNvGrpSpPr/>
          <p:nvPr/>
        </p:nvGrpSpPr>
        <p:grpSpPr>
          <a:xfrm>
            <a:off x="1440" y="4903920"/>
            <a:ext cx="2034000" cy="238680"/>
            <a:chOff x="1440" y="4903920"/>
            <a:chExt cx="2034000" cy="238680"/>
          </a:xfrm>
        </p:grpSpPr>
        <p:sp>
          <p:nvSpPr>
            <p:cNvPr id="840"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841"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842"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843" name="CustomShape 15"/>
          <p:cNvSpPr/>
          <p:nvPr/>
        </p:nvSpPr>
        <p:spPr>
          <a:xfrm>
            <a:off x="3142080" y="2310120"/>
            <a:ext cx="2853360" cy="18399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6000" spc="-1" strike="noStrike">
                <a:solidFill>
                  <a:srgbClr val="ff9700"/>
                </a:solidFill>
                <a:latin typeface="Roboto Condensed"/>
                <a:ea typeface="DejaVu Sans"/>
              </a:rPr>
              <a:t>THANKS!</a:t>
            </a:r>
            <a:endParaRPr b="0" lang="en-US" sz="6000" spc="-1" strike="noStrike">
              <a:latin typeface="Arial"/>
            </a:endParaRPr>
          </a:p>
        </p:txBody>
      </p:sp>
      <p:sp>
        <p:nvSpPr>
          <p:cNvPr id="844" name="CustomShape 16"/>
          <p:cNvSpPr/>
          <p:nvPr/>
        </p:nvSpPr>
        <p:spPr>
          <a:xfrm>
            <a:off x="3715560" y="3122640"/>
            <a:ext cx="1711080" cy="275544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0" spc="15" strike="noStrike">
                <a:solidFill>
                  <a:srgbClr val="263148"/>
                </a:solidFill>
                <a:latin typeface="Roboto Condensed"/>
                <a:ea typeface="DejaVu Sans"/>
              </a:rPr>
              <a:t>Ada</a:t>
            </a:r>
            <a:r>
              <a:rPr b="0" lang="en-US" sz="2000" spc="-24" strike="noStrike">
                <a:solidFill>
                  <a:srgbClr val="263148"/>
                </a:solidFill>
                <a:latin typeface="Roboto Condensed"/>
                <a:ea typeface="DejaVu Sans"/>
              </a:rPr>
              <a:t> </a:t>
            </a:r>
            <a:r>
              <a:rPr b="0" lang="en-US" sz="2000" spc="-1" strike="noStrike">
                <a:solidFill>
                  <a:srgbClr val="263148"/>
                </a:solidFill>
                <a:latin typeface="Roboto Condensed"/>
                <a:ea typeface="DejaVu Sans"/>
              </a:rPr>
              <a:t>Pertanyaan?</a:t>
            </a:r>
            <a:endParaRPr b="0" lang="en-US" sz="2000" spc="-1" strike="noStrike">
              <a:latin typeface="Arial"/>
            </a:endParaRPr>
          </a:p>
          <a:p>
            <a:pPr marL="185400" algn="ctr">
              <a:lnSpc>
                <a:spcPct val="100000"/>
              </a:lnSpc>
            </a:pPr>
            <a:r>
              <a:rPr b="0" lang="en-US" sz="2000" spc="4" strike="noStrike">
                <a:solidFill>
                  <a:srgbClr val="263148"/>
                </a:solidFill>
                <a:latin typeface="Roboto Condensed"/>
                <a:ea typeface="DejaVu Sans"/>
              </a:rPr>
              <a:t>Boleh </a:t>
            </a:r>
            <a:r>
              <a:rPr b="0" lang="en-US" sz="2000" spc="-1" strike="noStrike">
                <a:solidFill>
                  <a:srgbClr val="263148"/>
                </a:solidFill>
                <a:latin typeface="Roboto Condensed"/>
                <a:ea typeface="DejaVu Sans"/>
              </a:rPr>
              <a:t>juga</a:t>
            </a:r>
            <a:r>
              <a:rPr b="0" lang="en-US" sz="2000" spc="-60" strike="noStrike">
                <a:solidFill>
                  <a:srgbClr val="263148"/>
                </a:solidFill>
                <a:latin typeface="Roboto Condensed"/>
                <a:ea typeface="DejaVu Sans"/>
              </a:rPr>
              <a:t> </a:t>
            </a:r>
            <a:r>
              <a:rPr b="0" lang="en-US" sz="2000" spc="9" strike="noStrike">
                <a:solidFill>
                  <a:srgbClr val="263148"/>
                </a:solidFill>
                <a:latin typeface="Roboto Condensed"/>
                <a:ea typeface="DejaVu Sans"/>
              </a:rPr>
              <a:t>ke  </a:t>
            </a:r>
            <a:r>
              <a:rPr b="0" lang="en-US" sz="2000" spc="1" strike="noStrike">
                <a:solidFill>
                  <a:srgbClr val="263148"/>
                </a:solidFill>
                <a:latin typeface="Roboto Condensed"/>
                <a:ea typeface="DejaVu Sans"/>
              </a:rPr>
              <a:t>WA</a:t>
            </a:r>
            <a:endParaRPr b="0" lang="en-US" sz="2000" spc="-1" strike="noStrike">
              <a:latin typeface="Arial"/>
            </a:endParaRPr>
          </a:p>
          <a:p>
            <a:pPr marL="725760" algn="ctr">
              <a:lnSpc>
                <a:spcPct val="100000"/>
              </a:lnSpc>
            </a:pPr>
            <a:r>
              <a:rPr b="0" lang="en-US" sz="2000" spc="-1" strike="noStrike">
                <a:solidFill>
                  <a:srgbClr val="263148"/>
                </a:solidFill>
                <a:latin typeface="Roboto Condensed"/>
                <a:ea typeface="DejaVu Sans"/>
              </a:rPr>
              <a:t>FB  IG</a:t>
            </a:r>
            <a:endParaRPr b="0" lang="en-US" sz="2000" spc="-1" strike="noStrike">
              <a:latin typeface="Arial"/>
            </a:endParaRPr>
          </a:p>
        </p:txBody>
      </p:sp>
      <p:grpSp>
        <p:nvGrpSpPr>
          <p:cNvPr id="845" name="Group 17"/>
          <p:cNvGrpSpPr/>
          <p:nvPr/>
        </p:nvGrpSpPr>
        <p:grpSpPr>
          <a:xfrm>
            <a:off x="3995640" y="966960"/>
            <a:ext cx="1197360" cy="1125720"/>
            <a:chOff x="3995640" y="966960"/>
            <a:chExt cx="1197360" cy="1125720"/>
          </a:xfrm>
        </p:grpSpPr>
        <p:sp>
          <p:nvSpPr>
            <p:cNvPr id="846" name="CustomShape 18"/>
            <p:cNvSpPr/>
            <p:nvPr/>
          </p:nvSpPr>
          <p:spPr>
            <a:xfrm>
              <a:off x="3995640" y="1393920"/>
              <a:ext cx="284400" cy="638640"/>
            </a:xfrm>
            <a:custGeom>
              <a:avLst/>
              <a:gdLst/>
              <a:ahLst/>
              <a:rect l="l" t="t" r="r" b="b"/>
              <a:pathLst>
                <a:path w="285750" h="640080">
                  <a:moveTo>
                    <a:pt x="0" y="0"/>
                  </a:moveTo>
                  <a:lnTo>
                    <a:pt x="0" y="639706"/>
                  </a:lnTo>
                  <a:lnTo>
                    <a:pt x="285449" y="639706"/>
                  </a:lnTo>
                  <a:lnTo>
                    <a:pt x="285449" y="0"/>
                  </a:lnTo>
                  <a:lnTo>
                    <a:pt x="0" y="0"/>
                  </a:lnTo>
                  <a:close/>
                </a:path>
              </a:pathLst>
            </a:custGeom>
            <a:noFill/>
            <a:ln w="19080">
              <a:solidFill>
                <a:srgbClr val="3f5277"/>
              </a:solidFill>
              <a:round/>
            </a:ln>
          </p:spPr>
          <p:style>
            <a:lnRef idx="0"/>
            <a:fillRef idx="0"/>
            <a:effectRef idx="0"/>
            <a:fontRef idx="minor"/>
          </p:style>
        </p:sp>
        <p:sp>
          <p:nvSpPr>
            <p:cNvPr id="847" name="CustomShape 19"/>
            <p:cNvSpPr/>
            <p:nvPr/>
          </p:nvSpPr>
          <p:spPr>
            <a:xfrm>
              <a:off x="4110480" y="1456920"/>
              <a:ext cx="120600" cy="120240"/>
            </a:xfrm>
            <a:prstGeom prst="rect">
              <a:avLst/>
            </a:prstGeom>
            <a:blipFill rotWithShape="0">
              <a:blip r:embed="rId3"/>
              <a:stretch>
                <a:fillRect/>
              </a:stretch>
            </a:blipFill>
            <a:ln>
              <a:noFill/>
            </a:ln>
          </p:spPr>
          <p:style>
            <a:lnRef idx="0"/>
            <a:fillRef idx="0"/>
            <a:effectRef idx="0"/>
            <a:fontRef idx="minor"/>
          </p:style>
        </p:sp>
        <p:sp>
          <p:nvSpPr>
            <p:cNvPr id="848" name="CustomShape 20"/>
            <p:cNvSpPr/>
            <p:nvPr/>
          </p:nvSpPr>
          <p:spPr>
            <a:xfrm>
              <a:off x="4302360" y="966960"/>
              <a:ext cx="890640" cy="1125720"/>
            </a:xfrm>
            <a:custGeom>
              <a:avLst/>
              <a:gdLst/>
              <a:ahLst/>
              <a:rect l="l" t="t" r="r" b="b"/>
              <a:pathLst>
                <a:path w="892175" h="1127125">
                  <a:moveTo>
                    <a:pt x="0" y="974618"/>
                  </a:moveTo>
                  <a:lnTo>
                    <a:pt x="109924" y="974618"/>
                  </a:lnTo>
                  <a:lnTo>
                    <a:pt x="145374" y="992298"/>
                  </a:lnTo>
                  <a:lnTo>
                    <a:pt x="194999" y="1013617"/>
                  </a:lnTo>
                  <a:lnTo>
                    <a:pt x="258774" y="1038427"/>
                  </a:lnTo>
                  <a:lnTo>
                    <a:pt x="329749" y="1064985"/>
                  </a:lnTo>
                  <a:lnTo>
                    <a:pt x="405974" y="1088050"/>
                  </a:lnTo>
                  <a:lnTo>
                    <a:pt x="444974" y="1098672"/>
                  </a:lnTo>
                  <a:lnTo>
                    <a:pt x="483999" y="1107477"/>
                  </a:lnTo>
                  <a:lnTo>
                    <a:pt x="521198" y="1116355"/>
                  </a:lnTo>
                  <a:lnTo>
                    <a:pt x="558398" y="1121665"/>
                  </a:lnTo>
                  <a:lnTo>
                    <a:pt x="592098" y="1125230"/>
                  </a:lnTo>
                  <a:lnTo>
                    <a:pt x="625798" y="1126977"/>
                  </a:lnTo>
                  <a:lnTo>
                    <a:pt x="682523" y="1126977"/>
                  </a:lnTo>
                  <a:lnTo>
                    <a:pt x="741048" y="1121665"/>
                  </a:lnTo>
                  <a:lnTo>
                    <a:pt x="778248" y="1111042"/>
                  </a:lnTo>
                  <a:lnTo>
                    <a:pt x="810198" y="1079172"/>
                  </a:lnTo>
                  <a:lnTo>
                    <a:pt x="815498" y="1027732"/>
                  </a:lnTo>
                  <a:lnTo>
                    <a:pt x="813773" y="1015362"/>
                  </a:lnTo>
                  <a:lnTo>
                    <a:pt x="810198" y="1004740"/>
                  </a:lnTo>
                  <a:lnTo>
                    <a:pt x="803048" y="994117"/>
                  </a:lnTo>
                  <a:lnTo>
                    <a:pt x="792423" y="985240"/>
                  </a:lnTo>
                  <a:lnTo>
                    <a:pt x="801323" y="983495"/>
                  </a:lnTo>
                  <a:lnTo>
                    <a:pt x="836773" y="953373"/>
                  </a:lnTo>
                  <a:lnTo>
                    <a:pt x="847398" y="870060"/>
                  </a:lnTo>
                  <a:lnTo>
                    <a:pt x="847398" y="861185"/>
                  </a:lnTo>
                  <a:lnTo>
                    <a:pt x="847398" y="854128"/>
                  </a:lnTo>
                  <a:lnTo>
                    <a:pt x="845648" y="845250"/>
                  </a:lnTo>
                  <a:lnTo>
                    <a:pt x="842073" y="838193"/>
                  </a:lnTo>
                  <a:lnTo>
                    <a:pt x="833198" y="825750"/>
                  </a:lnTo>
                  <a:lnTo>
                    <a:pt x="827873" y="820440"/>
                  </a:lnTo>
                  <a:lnTo>
                    <a:pt x="822573" y="815128"/>
                  </a:lnTo>
                  <a:lnTo>
                    <a:pt x="858023" y="790318"/>
                  </a:lnTo>
                  <a:lnTo>
                    <a:pt x="872223" y="701696"/>
                  </a:lnTo>
                  <a:lnTo>
                    <a:pt x="872223" y="692818"/>
                  </a:lnTo>
                  <a:lnTo>
                    <a:pt x="872223" y="684016"/>
                  </a:lnTo>
                  <a:lnTo>
                    <a:pt x="852698" y="650326"/>
                  </a:lnTo>
                  <a:lnTo>
                    <a:pt x="845648" y="645016"/>
                  </a:lnTo>
                  <a:lnTo>
                    <a:pt x="852698" y="643196"/>
                  </a:lnTo>
                  <a:lnTo>
                    <a:pt x="881098" y="613073"/>
                  </a:lnTo>
                  <a:lnTo>
                    <a:pt x="882848" y="604271"/>
                  </a:lnTo>
                  <a:lnTo>
                    <a:pt x="884673" y="595393"/>
                  </a:lnTo>
                  <a:lnTo>
                    <a:pt x="891723" y="531583"/>
                  </a:lnTo>
                  <a:lnTo>
                    <a:pt x="889973" y="522706"/>
                  </a:lnTo>
                  <a:lnTo>
                    <a:pt x="888148" y="513901"/>
                  </a:lnTo>
                  <a:lnTo>
                    <a:pt x="852698" y="476649"/>
                  </a:lnTo>
                  <a:lnTo>
                    <a:pt x="813773" y="460714"/>
                  </a:lnTo>
                  <a:lnTo>
                    <a:pt x="767598" y="451839"/>
                  </a:lnTo>
                  <a:lnTo>
                    <a:pt x="717973" y="444781"/>
                  </a:lnTo>
                  <a:lnTo>
                    <a:pt x="641748" y="437649"/>
                  </a:lnTo>
                  <a:lnTo>
                    <a:pt x="551348" y="432339"/>
                  </a:lnTo>
                  <a:lnTo>
                    <a:pt x="459174" y="427026"/>
                  </a:lnTo>
                  <a:lnTo>
                    <a:pt x="471549" y="405781"/>
                  </a:lnTo>
                  <a:lnTo>
                    <a:pt x="492799" y="354411"/>
                  </a:lnTo>
                  <a:lnTo>
                    <a:pt x="506998" y="297659"/>
                  </a:lnTo>
                  <a:lnTo>
                    <a:pt x="521198" y="209112"/>
                  </a:lnTo>
                  <a:lnTo>
                    <a:pt x="526523" y="155924"/>
                  </a:lnTo>
                  <a:lnTo>
                    <a:pt x="530073" y="111612"/>
                  </a:lnTo>
                  <a:lnTo>
                    <a:pt x="530073" y="70867"/>
                  </a:lnTo>
                  <a:lnTo>
                    <a:pt x="530073" y="58424"/>
                  </a:lnTo>
                  <a:lnTo>
                    <a:pt x="510573" y="22992"/>
                  </a:lnTo>
                  <a:lnTo>
                    <a:pt x="473299" y="1744"/>
                  </a:lnTo>
                  <a:lnTo>
                    <a:pt x="459174" y="0"/>
                  </a:lnTo>
                  <a:lnTo>
                    <a:pt x="432549" y="1744"/>
                  </a:lnTo>
                  <a:lnTo>
                    <a:pt x="414849" y="5309"/>
                  </a:lnTo>
                  <a:lnTo>
                    <a:pt x="400649" y="10622"/>
                  </a:lnTo>
                  <a:lnTo>
                    <a:pt x="390024" y="15934"/>
                  </a:lnTo>
                  <a:lnTo>
                    <a:pt x="361624" y="106302"/>
                  </a:lnTo>
                  <a:lnTo>
                    <a:pt x="347449" y="147047"/>
                  </a:lnTo>
                  <a:lnTo>
                    <a:pt x="333249" y="184299"/>
                  </a:lnTo>
                  <a:lnTo>
                    <a:pt x="304924" y="246292"/>
                  </a:lnTo>
                  <a:lnTo>
                    <a:pt x="281849" y="285291"/>
                  </a:lnTo>
                  <a:lnTo>
                    <a:pt x="265899" y="301224"/>
                  </a:lnTo>
                  <a:lnTo>
                    <a:pt x="241099" y="326036"/>
                  </a:lnTo>
                  <a:lnTo>
                    <a:pt x="182549" y="380969"/>
                  </a:lnTo>
                  <a:lnTo>
                    <a:pt x="104599" y="451839"/>
                  </a:lnTo>
                  <a:lnTo>
                    <a:pt x="0" y="451839"/>
                  </a:lnTo>
                </a:path>
              </a:pathLst>
            </a:custGeom>
            <a:noFill/>
            <a:ln w="19080">
              <a:solidFill>
                <a:srgbClr val="3f5277"/>
              </a:solidFill>
              <a:round/>
            </a:ln>
          </p:spPr>
          <p:style>
            <a:lnRef idx="0"/>
            <a:fillRef idx="0"/>
            <a:effectRef idx="0"/>
            <a:fontRef idx="minor"/>
          </p:style>
        </p:sp>
      </p:grpSp>
      <p:sp>
        <p:nvSpPr>
          <p:cNvPr id="849"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4"/>
              </a:rPr>
              <a:t>www.sar.ac.id</a:t>
            </a:r>
            <a:endParaRPr b="0" lang="en-US" sz="1400" spc="-1" strike="noStrike">
              <a:latin typeface="Arial"/>
            </a:endParaRPr>
          </a:p>
        </p:txBody>
      </p:sp>
      <p:sp>
        <p:nvSpPr>
          <p:cNvPr id="850" name="CustomShape 22"/>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539E6A45-BFB1-4F9C-A39B-57A7E1C41590}"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851"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257" name="Group 2"/>
          <p:cNvGrpSpPr/>
          <p:nvPr/>
        </p:nvGrpSpPr>
        <p:grpSpPr>
          <a:xfrm>
            <a:off x="0" y="0"/>
            <a:ext cx="7074360" cy="1325880"/>
            <a:chOff x="0" y="0"/>
            <a:chExt cx="7074360" cy="1325880"/>
          </a:xfrm>
        </p:grpSpPr>
        <p:sp>
          <p:nvSpPr>
            <p:cNvPr id="258"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259"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260"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261" name="Group 6"/>
          <p:cNvGrpSpPr/>
          <p:nvPr/>
        </p:nvGrpSpPr>
        <p:grpSpPr>
          <a:xfrm>
            <a:off x="6950160" y="4471920"/>
            <a:ext cx="2192760" cy="670320"/>
            <a:chOff x="6950160" y="4471920"/>
            <a:chExt cx="2192760" cy="670320"/>
          </a:xfrm>
        </p:grpSpPr>
        <p:sp>
          <p:nvSpPr>
            <p:cNvPr id="262"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63"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64"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265"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266" name="Group 11"/>
          <p:cNvGrpSpPr/>
          <p:nvPr/>
        </p:nvGrpSpPr>
        <p:grpSpPr>
          <a:xfrm>
            <a:off x="1440" y="4903920"/>
            <a:ext cx="2034000" cy="238680"/>
            <a:chOff x="1440" y="4903920"/>
            <a:chExt cx="2034000" cy="238680"/>
          </a:xfrm>
        </p:grpSpPr>
        <p:sp>
          <p:nvSpPr>
            <p:cNvPr id="267"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68"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69"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270"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71"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72"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273" name="CustomShape 18"/>
          <p:cNvSpPr/>
          <p:nvPr/>
        </p:nvSpPr>
        <p:spPr>
          <a:xfrm>
            <a:off x="887400" y="600120"/>
            <a:ext cx="441504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Apa Itu Integrasi Database ?</a:t>
            </a:r>
            <a:endParaRPr b="0" lang="en-US" sz="2000" spc="-1" strike="noStrike">
              <a:latin typeface="Arial"/>
            </a:endParaRPr>
          </a:p>
        </p:txBody>
      </p:sp>
      <p:sp>
        <p:nvSpPr>
          <p:cNvPr id="274"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275"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76"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277"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643784E9-659C-4941-B128-39820FB44255}"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278"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279"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80"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81"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82"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83" name="CustomShape 28"/>
          <p:cNvSpPr/>
          <p:nvPr/>
        </p:nvSpPr>
        <p:spPr>
          <a:xfrm>
            <a:off x="274320" y="1463040"/>
            <a:ext cx="8137080" cy="3012120"/>
          </a:xfrm>
          <a:prstGeom prst="rect">
            <a:avLst/>
          </a:prstGeom>
          <a:noFill/>
          <a:ln>
            <a:noFill/>
          </a:ln>
        </p:spPr>
        <p:style>
          <a:lnRef idx="0"/>
          <a:fillRef idx="0"/>
          <a:effectRef idx="0"/>
          <a:fontRef idx="minor"/>
        </p:style>
        <p:txBody>
          <a:bodyPr lIns="0" rIns="0" tIns="20160" bIns="0"/>
          <a:p>
            <a:pPr marL="12600">
              <a:lnSpc>
                <a:spcPct val="100000"/>
              </a:lnSpc>
              <a:spcBef>
                <a:spcPts val="289"/>
              </a:spcBef>
              <a:spcAft>
                <a:spcPts val="289"/>
              </a:spcAft>
            </a:pPr>
            <a:r>
              <a:rPr b="0" lang="en-US" sz="1600" spc="-1" strike="noStrike">
                <a:solidFill>
                  <a:srgbClr val="000000"/>
                </a:solidFill>
                <a:latin typeface="Arial"/>
                <a:ea typeface="DejaVu Sans"/>
              </a:rPr>
              <a:t>Data Integration atau integrasi basis data merupakan proses menggabungkan atau menyatukan dua atau lebih sebuah data dari berbagai sumber database yang berbeda ke dalam sebuah penyimpanan seperti gudang data.</a:t>
            </a:r>
            <a:endParaRPr b="0" lang="en-US" sz="1600" spc="-1" strike="noStrike">
              <a:latin typeface="Arial"/>
            </a:endParaRPr>
          </a:p>
          <a:p>
            <a:pPr marL="12600">
              <a:lnSpc>
                <a:spcPct val="100000"/>
              </a:lnSpc>
              <a:spcBef>
                <a:spcPts val="289"/>
              </a:spcBef>
              <a:spcAft>
                <a:spcPts val="289"/>
              </a:spcAft>
            </a:pPr>
            <a:endParaRPr b="0" lang="en-US" sz="1600" spc="-1" strike="noStrike">
              <a:latin typeface="Arial"/>
            </a:endParaRPr>
          </a:p>
          <a:p>
            <a:pPr marL="12600">
              <a:lnSpc>
                <a:spcPct val="100000"/>
              </a:lnSpc>
              <a:spcBef>
                <a:spcPts val="289"/>
              </a:spcBef>
              <a:spcAft>
                <a:spcPts val="289"/>
              </a:spcAft>
            </a:pPr>
            <a:r>
              <a:rPr b="0" lang="en-US" sz="1600" spc="-1" strike="noStrike">
                <a:solidFill>
                  <a:srgbClr val="000000"/>
                </a:solidFill>
                <a:latin typeface="Arial"/>
                <a:ea typeface="DejaVu Sans"/>
              </a:rPr>
              <a:t>Pada saat melakukan integrasi database, data dalam sebuah sistem tidak boleh hilang. Integrasi database membutuhkan skema yang mengambil semua aplikasi klien ke dalam laporan. Skema yang dihasilkan akan lebih umum, lebih kompleks atau keduanya. Database biasanya dikendalikan oleh kelompok yang terpisah untuk aplikasi dan perubahan database yang lebih kompleks karena harus dinegosiasikan antara kelompok database dan berbagai aplikasi.</a:t>
            </a:r>
            <a:endParaRPr b="0" lang="en-US" sz="1600" spc="-1" strike="noStrike">
              <a:latin typeface="Arial"/>
            </a:endParaRPr>
          </a:p>
          <a:p>
            <a:pPr marL="12600">
              <a:lnSpc>
                <a:spcPct val="100000"/>
              </a:lnSpc>
              <a:spcBef>
                <a:spcPts val="289"/>
              </a:spcBef>
              <a:spcAft>
                <a:spcPts val="289"/>
              </a:spcAft>
            </a:pPr>
            <a:endParaRPr b="0" lang="en-US" sz="1600" spc="-1" strike="noStrike">
              <a:latin typeface="Arial"/>
            </a:endParaRPr>
          </a:p>
          <a:p>
            <a:pPr marL="12600">
              <a:lnSpc>
                <a:spcPct val="100000"/>
              </a:lnSpc>
              <a:spcBef>
                <a:spcPts val="289"/>
              </a:spcBef>
              <a:spcAft>
                <a:spcPts val="289"/>
              </a:spcAft>
            </a:pPr>
            <a:endParaRPr b="0" lang="en-US" sz="1600" spc="-1" strike="noStrike">
              <a:latin typeface="Arial"/>
            </a:endParaRPr>
          </a:p>
        </p:txBody>
      </p:sp>
      <p:sp>
        <p:nvSpPr>
          <p:cNvPr id="284"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85"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1809720" y="60480"/>
            <a:ext cx="392400" cy="13068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grpSp>
        <p:nvGrpSpPr>
          <p:cNvPr id="287" name="Group 2"/>
          <p:cNvGrpSpPr/>
          <p:nvPr/>
        </p:nvGrpSpPr>
        <p:grpSpPr>
          <a:xfrm>
            <a:off x="0" y="0"/>
            <a:ext cx="2198880" cy="665280"/>
            <a:chOff x="0" y="0"/>
            <a:chExt cx="2198880" cy="665280"/>
          </a:xfrm>
        </p:grpSpPr>
        <p:sp>
          <p:nvSpPr>
            <p:cNvPr id="288" name="CustomShape 3"/>
            <p:cNvSpPr/>
            <p:nvPr/>
          </p:nvSpPr>
          <p:spPr>
            <a:xfrm>
              <a:off x="3240" y="0"/>
              <a:ext cx="2029320" cy="66528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289" name="CustomShape 4"/>
            <p:cNvSpPr/>
            <p:nvPr/>
          </p:nvSpPr>
          <p:spPr>
            <a:xfrm>
              <a:off x="0" y="189000"/>
              <a:ext cx="2198880" cy="30348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grpSp>
      <p:sp>
        <p:nvSpPr>
          <p:cNvPr id="290"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291" name="Group 6"/>
          <p:cNvGrpSpPr/>
          <p:nvPr/>
        </p:nvGrpSpPr>
        <p:grpSpPr>
          <a:xfrm>
            <a:off x="6950160" y="4471920"/>
            <a:ext cx="2192760" cy="670320"/>
            <a:chOff x="6950160" y="4471920"/>
            <a:chExt cx="2192760" cy="670320"/>
          </a:xfrm>
        </p:grpSpPr>
        <p:sp>
          <p:nvSpPr>
            <p:cNvPr id="292"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93"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94"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295"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296" name="Group 11"/>
          <p:cNvGrpSpPr/>
          <p:nvPr/>
        </p:nvGrpSpPr>
        <p:grpSpPr>
          <a:xfrm>
            <a:off x="1440" y="4903920"/>
            <a:ext cx="2034000" cy="238680"/>
            <a:chOff x="1440" y="4903920"/>
            <a:chExt cx="2034000" cy="238680"/>
          </a:xfrm>
        </p:grpSpPr>
        <p:sp>
          <p:nvSpPr>
            <p:cNvPr id="297"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98"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99"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grpSp>
        <p:nvGrpSpPr>
          <p:cNvPr id="300" name="Group 15"/>
          <p:cNvGrpSpPr/>
          <p:nvPr/>
        </p:nvGrpSpPr>
        <p:grpSpPr>
          <a:xfrm>
            <a:off x="6681600" y="379440"/>
            <a:ext cx="1715040" cy="1968120"/>
            <a:chOff x="6681600" y="379440"/>
            <a:chExt cx="1715040" cy="1968120"/>
          </a:xfrm>
        </p:grpSpPr>
        <p:sp>
          <p:nvSpPr>
            <p:cNvPr id="301" name="CustomShape 16"/>
            <p:cNvSpPr/>
            <p:nvPr/>
          </p:nvSpPr>
          <p:spPr>
            <a:xfrm>
              <a:off x="6681600" y="379440"/>
              <a:ext cx="1587960" cy="1586160"/>
            </a:xfrm>
            <a:custGeom>
              <a:avLst/>
              <a:gdLst/>
              <a:ahLst/>
              <a:rect l="l" t="t" r="r" b="b"/>
              <a:pathLst>
                <a:path w="1589404" h="1587500">
                  <a:moveTo>
                    <a:pt x="588198" y="1378929"/>
                  </a:moveTo>
                  <a:lnTo>
                    <a:pt x="630848" y="1390797"/>
                  </a:lnTo>
                  <a:lnTo>
                    <a:pt x="671173" y="1400234"/>
                  </a:lnTo>
                  <a:lnTo>
                    <a:pt x="713923" y="1405002"/>
                  </a:lnTo>
                  <a:lnTo>
                    <a:pt x="756573" y="1409767"/>
                  </a:lnTo>
                  <a:lnTo>
                    <a:pt x="799323" y="1409767"/>
                  </a:lnTo>
                  <a:lnTo>
                    <a:pt x="841973" y="1407334"/>
                  </a:lnTo>
                  <a:lnTo>
                    <a:pt x="882298" y="1402569"/>
                  </a:lnTo>
                  <a:lnTo>
                    <a:pt x="924948" y="1393132"/>
                  </a:lnTo>
                  <a:lnTo>
                    <a:pt x="965273" y="1383697"/>
                  </a:lnTo>
                  <a:lnTo>
                    <a:pt x="1008022" y="1369397"/>
                  </a:lnTo>
                  <a:lnTo>
                    <a:pt x="1045997" y="1352859"/>
                  </a:lnTo>
                  <a:lnTo>
                    <a:pt x="1086322" y="1333889"/>
                  </a:lnTo>
                  <a:lnTo>
                    <a:pt x="1124197" y="1310252"/>
                  </a:lnTo>
                  <a:lnTo>
                    <a:pt x="1159822" y="1286514"/>
                  </a:lnTo>
                  <a:lnTo>
                    <a:pt x="1195372" y="1258109"/>
                  </a:lnTo>
                  <a:lnTo>
                    <a:pt x="1228597" y="1227272"/>
                  </a:lnTo>
                  <a:lnTo>
                    <a:pt x="1259347" y="1194100"/>
                  </a:lnTo>
                  <a:lnTo>
                    <a:pt x="1287897" y="1158592"/>
                  </a:lnTo>
                  <a:lnTo>
                    <a:pt x="1311547" y="1123085"/>
                  </a:lnTo>
                  <a:lnTo>
                    <a:pt x="1335322" y="1085147"/>
                  </a:lnTo>
                  <a:lnTo>
                    <a:pt x="1354297" y="1044872"/>
                  </a:lnTo>
                  <a:lnTo>
                    <a:pt x="1370872" y="1006935"/>
                  </a:lnTo>
                  <a:lnTo>
                    <a:pt x="1385072" y="964325"/>
                  </a:lnTo>
                  <a:lnTo>
                    <a:pt x="1394622" y="924053"/>
                  </a:lnTo>
                  <a:lnTo>
                    <a:pt x="1404072" y="881348"/>
                  </a:lnTo>
                  <a:lnTo>
                    <a:pt x="1408847" y="841073"/>
                  </a:lnTo>
                  <a:lnTo>
                    <a:pt x="1411172" y="798465"/>
                  </a:lnTo>
                  <a:lnTo>
                    <a:pt x="1411172" y="755858"/>
                  </a:lnTo>
                  <a:lnTo>
                    <a:pt x="1406397" y="713151"/>
                  </a:lnTo>
                  <a:lnTo>
                    <a:pt x="1401722" y="670543"/>
                  </a:lnTo>
                  <a:lnTo>
                    <a:pt x="1392197" y="630271"/>
                  </a:lnTo>
                  <a:lnTo>
                    <a:pt x="1380397" y="587563"/>
                  </a:lnTo>
                  <a:moveTo>
                    <a:pt x="1565321" y="23734"/>
                  </a:moveTo>
                  <a:lnTo>
                    <a:pt x="1551121" y="11867"/>
                  </a:lnTo>
                  <a:lnTo>
                    <a:pt x="1534571" y="4764"/>
                  </a:lnTo>
                  <a:lnTo>
                    <a:pt x="1513146" y="0"/>
                  </a:lnTo>
                  <a:lnTo>
                    <a:pt x="1491821" y="0"/>
                  </a:lnTo>
                  <a:lnTo>
                    <a:pt x="1437272" y="7099"/>
                  </a:lnTo>
                  <a:lnTo>
                    <a:pt x="1373297" y="28502"/>
                  </a:lnTo>
                  <a:lnTo>
                    <a:pt x="1337647" y="42704"/>
                  </a:lnTo>
                  <a:lnTo>
                    <a:pt x="1299772" y="59242"/>
                  </a:lnTo>
                  <a:lnTo>
                    <a:pt x="1261797" y="80547"/>
                  </a:lnTo>
                  <a:lnTo>
                    <a:pt x="1221472" y="101947"/>
                  </a:lnTo>
                  <a:lnTo>
                    <a:pt x="1136072" y="156424"/>
                  </a:lnTo>
                  <a:lnTo>
                    <a:pt x="1043547" y="220337"/>
                  </a:lnTo>
                  <a:lnTo>
                    <a:pt x="1000897" y="203799"/>
                  </a:lnTo>
                  <a:lnTo>
                    <a:pt x="955823" y="189597"/>
                  </a:lnTo>
                  <a:lnTo>
                    <a:pt x="910723" y="180062"/>
                  </a:lnTo>
                  <a:lnTo>
                    <a:pt x="865748" y="172962"/>
                  </a:lnTo>
                  <a:lnTo>
                    <a:pt x="820648" y="168292"/>
                  </a:lnTo>
                  <a:lnTo>
                    <a:pt x="773223" y="168292"/>
                  </a:lnTo>
                  <a:lnTo>
                    <a:pt x="728148" y="172962"/>
                  </a:lnTo>
                  <a:lnTo>
                    <a:pt x="683048" y="177727"/>
                  </a:lnTo>
                  <a:lnTo>
                    <a:pt x="637973" y="187164"/>
                  </a:lnTo>
                  <a:lnTo>
                    <a:pt x="592973" y="201367"/>
                  </a:lnTo>
                  <a:lnTo>
                    <a:pt x="550223" y="218002"/>
                  </a:lnTo>
                  <a:lnTo>
                    <a:pt x="507573" y="236972"/>
                  </a:lnTo>
                  <a:lnTo>
                    <a:pt x="464924" y="260609"/>
                  </a:lnTo>
                  <a:lnTo>
                    <a:pt x="426924" y="289111"/>
                  </a:lnTo>
                  <a:lnTo>
                    <a:pt x="388949" y="317519"/>
                  </a:lnTo>
                  <a:lnTo>
                    <a:pt x="351074" y="350689"/>
                  </a:lnTo>
                  <a:lnTo>
                    <a:pt x="317874" y="388629"/>
                  </a:lnTo>
                  <a:lnTo>
                    <a:pt x="289324" y="426471"/>
                  </a:lnTo>
                  <a:lnTo>
                    <a:pt x="260899" y="464409"/>
                  </a:lnTo>
                  <a:lnTo>
                    <a:pt x="237224" y="507018"/>
                  </a:lnTo>
                  <a:lnTo>
                    <a:pt x="218249" y="549723"/>
                  </a:lnTo>
                  <a:lnTo>
                    <a:pt x="201599" y="592331"/>
                  </a:lnTo>
                  <a:lnTo>
                    <a:pt x="187374" y="637371"/>
                  </a:lnTo>
                  <a:lnTo>
                    <a:pt x="177924" y="682411"/>
                  </a:lnTo>
                  <a:lnTo>
                    <a:pt x="173149" y="727356"/>
                  </a:lnTo>
                  <a:lnTo>
                    <a:pt x="168374" y="772395"/>
                  </a:lnTo>
                  <a:lnTo>
                    <a:pt x="168374" y="819770"/>
                  </a:lnTo>
                  <a:lnTo>
                    <a:pt x="173149" y="864810"/>
                  </a:lnTo>
                  <a:lnTo>
                    <a:pt x="180274" y="909850"/>
                  </a:lnTo>
                  <a:lnTo>
                    <a:pt x="189724" y="954793"/>
                  </a:lnTo>
                  <a:lnTo>
                    <a:pt x="204024" y="999832"/>
                  </a:lnTo>
                  <a:lnTo>
                    <a:pt x="220574" y="1042442"/>
                  </a:lnTo>
                  <a:lnTo>
                    <a:pt x="156499" y="1134857"/>
                  </a:lnTo>
                  <a:lnTo>
                    <a:pt x="101974" y="1220170"/>
                  </a:lnTo>
                  <a:lnTo>
                    <a:pt x="80649" y="1260444"/>
                  </a:lnTo>
                  <a:lnTo>
                    <a:pt x="59324" y="1298382"/>
                  </a:lnTo>
                  <a:lnTo>
                    <a:pt x="42674" y="1336322"/>
                  </a:lnTo>
                  <a:lnTo>
                    <a:pt x="28449" y="1371829"/>
                  </a:lnTo>
                  <a:lnTo>
                    <a:pt x="7124" y="1435742"/>
                  </a:lnTo>
                  <a:lnTo>
                    <a:pt x="0" y="1490314"/>
                  </a:lnTo>
                  <a:lnTo>
                    <a:pt x="0" y="1511619"/>
                  </a:lnTo>
                  <a:lnTo>
                    <a:pt x="11899" y="1549459"/>
                  </a:lnTo>
                  <a:lnTo>
                    <a:pt x="47424" y="1580296"/>
                  </a:lnTo>
                  <a:lnTo>
                    <a:pt x="78299" y="1587399"/>
                  </a:lnTo>
                  <a:lnTo>
                    <a:pt x="94849" y="1587399"/>
                  </a:lnTo>
                  <a:lnTo>
                    <a:pt x="113849" y="1587399"/>
                  </a:lnTo>
                  <a:lnTo>
                    <a:pt x="135174" y="1582631"/>
                  </a:lnTo>
                  <a:lnTo>
                    <a:pt x="158949" y="1577964"/>
                  </a:lnTo>
                  <a:lnTo>
                    <a:pt x="208699" y="1563759"/>
                  </a:lnTo>
                  <a:lnTo>
                    <a:pt x="263224" y="1540024"/>
                  </a:lnTo>
                  <a:lnTo>
                    <a:pt x="322549" y="1511619"/>
                  </a:lnTo>
                  <a:lnTo>
                    <a:pt x="384274" y="1473679"/>
                  </a:lnTo>
                  <a:lnTo>
                    <a:pt x="453024" y="1431072"/>
                  </a:lnTo>
                  <a:lnTo>
                    <a:pt x="521773" y="1383697"/>
                  </a:lnTo>
                  <a:lnTo>
                    <a:pt x="595298" y="1329122"/>
                  </a:lnTo>
                  <a:lnTo>
                    <a:pt x="671173" y="1269977"/>
                  </a:lnTo>
                  <a:lnTo>
                    <a:pt x="749473" y="1205967"/>
                  </a:lnTo>
                  <a:lnTo>
                    <a:pt x="827773" y="1137287"/>
                  </a:lnTo>
                  <a:lnTo>
                    <a:pt x="906048" y="1063842"/>
                  </a:lnTo>
                  <a:lnTo>
                    <a:pt x="986698" y="985630"/>
                  </a:lnTo>
                  <a:lnTo>
                    <a:pt x="1064897" y="905083"/>
                  </a:lnTo>
                  <a:lnTo>
                    <a:pt x="1138422" y="826870"/>
                  </a:lnTo>
                  <a:lnTo>
                    <a:pt x="1207247" y="748658"/>
                  </a:lnTo>
                  <a:lnTo>
                    <a:pt x="1271247" y="670543"/>
                  </a:lnTo>
                  <a:lnTo>
                    <a:pt x="1330547" y="594666"/>
                  </a:lnTo>
                  <a:lnTo>
                    <a:pt x="1385072" y="521221"/>
                  </a:lnTo>
                  <a:lnTo>
                    <a:pt x="1432497" y="452541"/>
                  </a:lnTo>
                  <a:lnTo>
                    <a:pt x="1475247" y="383861"/>
                  </a:lnTo>
                  <a:lnTo>
                    <a:pt x="1513146" y="322284"/>
                  </a:lnTo>
                  <a:lnTo>
                    <a:pt x="1541671" y="263041"/>
                  </a:lnTo>
                  <a:lnTo>
                    <a:pt x="1565321" y="208564"/>
                  </a:lnTo>
                  <a:lnTo>
                    <a:pt x="1579546" y="158759"/>
                  </a:lnTo>
                  <a:lnTo>
                    <a:pt x="1584321" y="135119"/>
                  </a:lnTo>
                  <a:lnTo>
                    <a:pt x="1589096" y="113719"/>
                  </a:lnTo>
                  <a:lnTo>
                    <a:pt x="1589096" y="94847"/>
                  </a:lnTo>
                  <a:lnTo>
                    <a:pt x="1589096" y="78212"/>
                  </a:lnTo>
                  <a:lnTo>
                    <a:pt x="1586671" y="61674"/>
                  </a:lnTo>
                  <a:lnTo>
                    <a:pt x="1581996" y="47374"/>
                  </a:lnTo>
                  <a:lnTo>
                    <a:pt x="1574871" y="33172"/>
                  </a:lnTo>
                  <a:lnTo>
                    <a:pt x="1565321" y="23734"/>
                  </a:lnTo>
                  <a:close/>
                  <a:moveTo>
                    <a:pt x="177924" y="1343422"/>
                  </a:moveTo>
                  <a:lnTo>
                    <a:pt x="170824" y="1336322"/>
                  </a:lnTo>
                  <a:lnTo>
                    <a:pt x="168374" y="1326789"/>
                  </a:lnTo>
                  <a:lnTo>
                    <a:pt x="163699" y="1317352"/>
                  </a:lnTo>
                  <a:lnTo>
                    <a:pt x="163699" y="1307819"/>
                  </a:lnTo>
                  <a:lnTo>
                    <a:pt x="163699" y="1281747"/>
                  </a:lnTo>
                  <a:lnTo>
                    <a:pt x="182599" y="1217835"/>
                  </a:lnTo>
                  <a:lnTo>
                    <a:pt x="199249" y="1182232"/>
                  </a:lnTo>
                  <a:lnTo>
                    <a:pt x="220574" y="1139622"/>
                  </a:lnTo>
                  <a:lnTo>
                    <a:pt x="246674" y="1097015"/>
                  </a:lnTo>
                  <a:lnTo>
                    <a:pt x="267999" y="1132522"/>
                  </a:lnTo>
                  <a:lnTo>
                    <a:pt x="294099" y="1168030"/>
                  </a:lnTo>
                  <a:lnTo>
                    <a:pt x="320199" y="1203632"/>
                  </a:lnTo>
                  <a:lnTo>
                    <a:pt x="351074" y="1236805"/>
                  </a:lnTo>
                  <a:lnTo>
                    <a:pt x="379499" y="1260444"/>
                  </a:lnTo>
                  <a:lnTo>
                    <a:pt x="405599" y="1284179"/>
                  </a:lnTo>
                  <a:lnTo>
                    <a:pt x="365299" y="1307819"/>
                  </a:lnTo>
                  <a:lnTo>
                    <a:pt x="327324" y="1326789"/>
                  </a:lnTo>
                  <a:lnTo>
                    <a:pt x="260899" y="1350524"/>
                  </a:lnTo>
                  <a:lnTo>
                    <a:pt x="234799" y="1357627"/>
                  </a:lnTo>
                  <a:lnTo>
                    <a:pt x="211124" y="1357627"/>
                  </a:lnTo>
                  <a:lnTo>
                    <a:pt x="201599" y="1355194"/>
                  </a:lnTo>
                  <a:lnTo>
                    <a:pt x="192149" y="1352859"/>
                  </a:lnTo>
                  <a:lnTo>
                    <a:pt x="185049" y="1348092"/>
                  </a:lnTo>
                  <a:lnTo>
                    <a:pt x="177924" y="1343422"/>
                  </a:lnTo>
                  <a:close/>
                </a:path>
              </a:pathLst>
            </a:custGeom>
            <a:noFill/>
            <a:ln w="19080">
              <a:solidFill>
                <a:srgbClr val="c6d3e6"/>
              </a:solidFill>
              <a:round/>
            </a:ln>
          </p:spPr>
          <p:style>
            <a:lnRef idx="0"/>
            <a:fillRef idx="0"/>
            <a:effectRef idx="0"/>
            <a:fontRef idx="minor"/>
          </p:style>
        </p:sp>
        <p:sp>
          <p:nvSpPr>
            <p:cNvPr id="302" name="CustomShape 17"/>
            <p:cNvSpPr/>
            <p:nvPr/>
          </p:nvSpPr>
          <p:spPr>
            <a:xfrm>
              <a:off x="7409880" y="692280"/>
              <a:ext cx="131400" cy="131400"/>
            </a:xfrm>
            <a:prstGeom prst="rect">
              <a:avLst/>
            </a:prstGeom>
            <a:blipFill rotWithShape="0">
              <a:blip r:embed="rId3"/>
              <a:stretch>
                <a:fillRect/>
              </a:stretch>
            </a:blipFill>
            <a:ln>
              <a:noFill/>
            </a:ln>
          </p:spPr>
          <p:style>
            <a:lnRef idx="0"/>
            <a:fillRef idx="0"/>
            <a:effectRef idx="0"/>
            <a:fontRef idx="minor"/>
          </p:style>
        </p:sp>
        <p:sp>
          <p:nvSpPr>
            <p:cNvPr id="303" name="CustomShape 18"/>
            <p:cNvSpPr/>
            <p:nvPr/>
          </p:nvSpPr>
          <p:spPr>
            <a:xfrm>
              <a:off x="7606800" y="722880"/>
              <a:ext cx="93600" cy="93600"/>
            </a:xfrm>
            <a:prstGeom prst="rect">
              <a:avLst/>
            </a:prstGeom>
            <a:blipFill rotWithShape="0">
              <a:blip r:embed="rId4"/>
              <a:stretch>
                <a:fillRect/>
              </a:stretch>
            </a:blipFill>
            <a:ln>
              <a:noFill/>
            </a:ln>
          </p:spPr>
          <p:style>
            <a:lnRef idx="0"/>
            <a:fillRef idx="0"/>
            <a:effectRef idx="0"/>
            <a:fontRef idx="minor"/>
          </p:style>
        </p:sp>
        <p:sp>
          <p:nvSpPr>
            <p:cNvPr id="304" name="CustomShape 19"/>
            <p:cNvSpPr/>
            <p:nvPr/>
          </p:nvSpPr>
          <p:spPr>
            <a:xfrm>
              <a:off x="7523640" y="872280"/>
              <a:ext cx="93600" cy="93240"/>
            </a:xfrm>
            <a:prstGeom prst="rect">
              <a:avLst/>
            </a:prstGeom>
            <a:blipFill rotWithShape="0">
              <a:blip r:embed="rId5"/>
              <a:stretch>
                <a:fillRect/>
              </a:stretch>
            </a:blipFill>
            <a:ln>
              <a:noFill/>
            </a:ln>
          </p:spPr>
          <p:style>
            <a:lnRef idx="0"/>
            <a:fillRef idx="0"/>
            <a:effectRef idx="0"/>
            <a:fontRef idx="minor"/>
          </p:style>
        </p:sp>
        <p:sp>
          <p:nvSpPr>
            <p:cNvPr id="305" name="CustomShape 20"/>
            <p:cNvSpPr/>
            <p:nvPr/>
          </p:nvSpPr>
          <p:spPr>
            <a:xfrm>
              <a:off x="7779960" y="542880"/>
              <a:ext cx="259560" cy="240480"/>
            </a:xfrm>
            <a:custGeom>
              <a:avLst/>
              <a:gdLst/>
              <a:ahLst/>
              <a:rect l="l" t="t" r="r" b="b"/>
              <a:pathLst>
                <a:path w="260984" h="241934">
                  <a:moveTo>
                    <a:pt x="187349" y="241642"/>
                  </a:moveTo>
                  <a:lnTo>
                    <a:pt x="163699" y="215572"/>
                  </a:lnTo>
                  <a:lnTo>
                    <a:pt x="139924" y="187164"/>
                  </a:lnTo>
                  <a:lnTo>
                    <a:pt x="106724" y="156327"/>
                  </a:lnTo>
                  <a:lnTo>
                    <a:pt x="71174" y="130257"/>
                  </a:lnTo>
                  <a:lnTo>
                    <a:pt x="35649" y="104187"/>
                  </a:lnTo>
                  <a:lnTo>
                    <a:pt x="0" y="82882"/>
                  </a:lnTo>
                  <a:lnTo>
                    <a:pt x="42749" y="56812"/>
                  </a:lnTo>
                  <a:lnTo>
                    <a:pt x="85399" y="35507"/>
                  </a:lnTo>
                  <a:lnTo>
                    <a:pt x="120949" y="18969"/>
                  </a:lnTo>
                  <a:lnTo>
                    <a:pt x="185024" y="0"/>
                  </a:lnTo>
                  <a:lnTo>
                    <a:pt x="211124" y="0"/>
                  </a:lnTo>
                  <a:lnTo>
                    <a:pt x="220574" y="0"/>
                  </a:lnTo>
                  <a:lnTo>
                    <a:pt x="230099" y="4767"/>
                  </a:lnTo>
                  <a:lnTo>
                    <a:pt x="239549" y="7102"/>
                  </a:lnTo>
                  <a:lnTo>
                    <a:pt x="246674" y="14202"/>
                  </a:lnTo>
                  <a:lnTo>
                    <a:pt x="251449" y="21304"/>
                  </a:lnTo>
                  <a:lnTo>
                    <a:pt x="256199" y="28407"/>
                  </a:lnTo>
                  <a:lnTo>
                    <a:pt x="258549" y="37842"/>
                  </a:lnTo>
                  <a:lnTo>
                    <a:pt x="260874" y="47374"/>
                  </a:lnTo>
                  <a:lnTo>
                    <a:pt x="260874" y="71014"/>
                  </a:lnTo>
                  <a:lnTo>
                    <a:pt x="253774" y="97084"/>
                  </a:lnTo>
                  <a:lnTo>
                    <a:pt x="244324" y="130257"/>
                  </a:lnTo>
                  <a:lnTo>
                    <a:pt x="230099" y="163429"/>
                  </a:lnTo>
                  <a:lnTo>
                    <a:pt x="211124" y="201369"/>
                  </a:lnTo>
                  <a:lnTo>
                    <a:pt x="187349" y="241642"/>
                  </a:lnTo>
                  <a:close/>
                </a:path>
              </a:pathLst>
            </a:custGeom>
            <a:noFill/>
            <a:ln w="19080">
              <a:solidFill>
                <a:srgbClr val="c6d3e6"/>
              </a:solidFill>
              <a:round/>
            </a:ln>
          </p:spPr>
          <p:style>
            <a:lnRef idx="0"/>
            <a:fillRef idx="0"/>
            <a:effectRef idx="0"/>
            <a:fontRef idx="minor"/>
          </p:style>
        </p:sp>
        <p:sp>
          <p:nvSpPr>
            <p:cNvPr id="306" name="CustomShape 21"/>
            <p:cNvSpPr/>
            <p:nvPr/>
          </p:nvSpPr>
          <p:spPr>
            <a:xfrm>
              <a:off x="7918920" y="1976760"/>
              <a:ext cx="372600" cy="370800"/>
            </a:xfrm>
            <a:custGeom>
              <a:avLst/>
              <a:gdLst/>
              <a:ahLst/>
              <a:rect l="l" t="t" r="r" b="b"/>
              <a:pathLst>
                <a:path w="374015" h="372110">
                  <a:moveTo>
                    <a:pt x="322524" y="32414"/>
                  </a:moveTo>
                  <a:lnTo>
                    <a:pt x="325949" y="31484"/>
                  </a:lnTo>
                  <a:lnTo>
                    <a:pt x="328949" y="31004"/>
                  </a:lnTo>
                  <a:lnTo>
                    <a:pt x="331549" y="31802"/>
                  </a:lnTo>
                  <a:lnTo>
                    <a:pt x="333274" y="32634"/>
                  </a:lnTo>
                  <a:lnTo>
                    <a:pt x="334149" y="34327"/>
                  </a:lnTo>
                  <a:lnTo>
                    <a:pt x="335074" y="36904"/>
                  </a:lnTo>
                  <a:lnTo>
                    <a:pt x="334699" y="39912"/>
                  </a:lnTo>
                  <a:lnTo>
                    <a:pt x="333874" y="43369"/>
                  </a:lnTo>
                  <a:lnTo>
                    <a:pt x="297599" y="140327"/>
                  </a:lnTo>
                  <a:lnTo>
                    <a:pt x="296799" y="143784"/>
                  </a:lnTo>
                  <a:lnTo>
                    <a:pt x="296449" y="148522"/>
                  </a:lnTo>
                  <a:lnTo>
                    <a:pt x="296524" y="152827"/>
                  </a:lnTo>
                  <a:lnTo>
                    <a:pt x="297024" y="157547"/>
                  </a:lnTo>
                  <a:lnTo>
                    <a:pt x="297949" y="161817"/>
                  </a:lnTo>
                  <a:lnTo>
                    <a:pt x="299724" y="166072"/>
                  </a:lnTo>
                  <a:lnTo>
                    <a:pt x="301099" y="169927"/>
                  </a:lnTo>
                  <a:lnTo>
                    <a:pt x="303699" y="173319"/>
                  </a:lnTo>
                  <a:lnTo>
                    <a:pt x="369849" y="251584"/>
                  </a:lnTo>
                  <a:lnTo>
                    <a:pt x="372049" y="254541"/>
                  </a:lnTo>
                  <a:lnTo>
                    <a:pt x="373399" y="257534"/>
                  </a:lnTo>
                  <a:lnTo>
                    <a:pt x="373874" y="259659"/>
                  </a:lnTo>
                  <a:lnTo>
                    <a:pt x="373024" y="262251"/>
                  </a:lnTo>
                  <a:lnTo>
                    <a:pt x="371749" y="263564"/>
                  </a:lnTo>
                  <a:lnTo>
                    <a:pt x="369649" y="264894"/>
                  </a:lnTo>
                  <a:lnTo>
                    <a:pt x="367074" y="265806"/>
                  </a:lnTo>
                  <a:lnTo>
                    <a:pt x="362774" y="265906"/>
                  </a:lnTo>
                  <a:lnTo>
                    <a:pt x="260424" y="261816"/>
                  </a:lnTo>
                  <a:lnTo>
                    <a:pt x="256124" y="261899"/>
                  </a:lnTo>
                  <a:lnTo>
                    <a:pt x="251849" y="262844"/>
                  </a:lnTo>
                  <a:lnTo>
                    <a:pt x="247574" y="264654"/>
                  </a:lnTo>
                  <a:lnTo>
                    <a:pt x="243324" y="266446"/>
                  </a:lnTo>
                  <a:lnTo>
                    <a:pt x="176124" y="365724"/>
                  </a:lnTo>
                  <a:lnTo>
                    <a:pt x="174024" y="368764"/>
                  </a:lnTo>
                  <a:lnTo>
                    <a:pt x="171899" y="370109"/>
                  </a:lnTo>
                  <a:lnTo>
                    <a:pt x="169749" y="371421"/>
                  </a:lnTo>
                  <a:lnTo>
                    <a:pt x="167624" y="371901"/>
                  </a:lnTo>
                  <a:lnTo>
                    <a:pt x="165449" y="370639"/>
                  </a:lnTo>
                  <a:lnTo>
                    <a:pt x="163274" y="369409"/>
                  </a:lnTo>
                  <a:lnTo>
                    <a:pt x="161949" y="366416"/>
                  </a:lnTo>
                  <a:lnTo>
                    <a:pt x="160599" y="363424"/>
                  </a:lnTo>
                  <a:lnTo>
                    <a:pt x="133224" y="264234"/>
                  </a:lnTo>
                  <a:lnTo>
                    <a:pt x="8724" y="216747"/>
                  </a:lnTo>
                  <a:lnTo>
                    <a:pt x="5674" y="215514"/>
                  </a:lnTo>
                  <a:lnTo>
                    <a:pt x="2649" y="214284"/>
                  </a:lnTo>
                  <a:lnTo>
                    <a:pt x="1349" y="212157"/>
                  </a:lnTo>
                  <a:lnTo>
                    <a:pt x="0" y="210029"/>
                  </a:lnTo>
                  <a:lnTo>
                    <a:pt x="91799" y="143817"/>
                  </a:lnTo>
                  <a:lnTo>
                    <a:pt x="95174" y="141174"/>
                  </a:lnTo>
                  <a:lnTo>
                    <a:pt x="106849" y="117747"/>
                  </a:lnTo>
                  <a:lnTo>
                    <a:pt x="106774" y="113442"/>
                  </a:lnTo>
                  <a:lnTo>
                    <a:pt x="99124" y="11299"/>
                  </a:lnTo>
                  <a:lnTo>
                    <a:pt x="99049" y="6997"/>
                  </a:lnTo>
                  <a:lnTo>
                    <a:pt x="99899" y="4402"/>
                  </a:lnTo>
                  <a:lnTo>
                    <a:pt x="101124" y="2227"/>
                  </a:lnTo>
                  <a:lnTo>
                    <a:pt x="102399" y="914"/>
                  </a:lnTo>
                  <a:lnTo>
                    <a:pt x="104974" y="0"/>
                  </a:lnTo>
                  <a:lnTo>
                    <a:pt x="107124" y="402"/>
                  </a:lnTo>
                  <a:lnTo>
                    <a:pt x="110149" y="1632"/>
                  </a:lnTo>
                  <a:lnTo>
                    <a:pt x="113199" y="3727"/>
                  </a:lnTo>
                  <a:lnTo>
                    <a:pt x="193724" y="67104"/>
                  </a:lnTo>
                  <a:lnTo>
                    <a:pt x="197199" y="69597"/>
                  </a:lnTo>
                  <a:lnTo>
                    <a:pt x="201074" y="70812"/>
                  </a:lnTo>
                  <a:lnTo>
                    <a:pt x="205424" y="72459"/>
                  </a:lnTo>
                  <a:lnTo>
                    <a:pt x="209724" y="73242"/>
                  </a:lnTo>
                  <a:lnTo>
                    <a:pt x="214449" y="73577"/>
                  </a:lnTo>
                  <a:lnTo>
                    <a:pt x="218749" y="73494"/>
                  </a:lnTo>
                  <a:lnTo>
                    <a:pt x="223474" y="72982"/>
                  </a:lnTo>
                  <a:lnTo>
                    <a:pt x="226899" y="72052"/>
                  </a:lnTo>
                  <a:lnTo>
                    <a:pt x="322524" y="32414"/>
                  </a:lnTo>
                  <a:close/>
                </a:path>
              </a:pathLst>
            </a:custGeom>
            <a:noFill/>
            <a:ln w="19080">
              <a:solidFill>
                <a:srgbClr val="ff9700"/>
              </a:solidFill>
              <a:round/>
            </a:ln>
          </p:spPr>
          <p:style>
            <a:lnRef idx="0"/>
            <a:fillRef idx="0"/>
            <a:effectRef idx="0"/>
            <a:fontRef idx="minor"/>
          </p:style>
        </p:sp>
        <p:sp>
          <p:nvSpPr>
            <p:cNvPr id="307" name="CustomShape 22"/>
            <p:cNvSpPr/>
            <p:nvPr/>
          </p:nvSpPr>
          <p:spPr>
            <a:xfrm>
              <a:off x="8228160" y="1744560"/>
              <a:ext cx="168480" cy="162000"/>
            </a:xfrm>
            <a:prstGeom prst="rect">
              <a:avLst/>
            </a:prstGeom>
            <a:blipFill rotWithShape="0">
              <a:blip r:embed="rId6"/>
              <a:stretch>
                <a:fillRect/>
              </a:stretch>
            </a:blipFill>
            <a:ln>
              <a:noFill/>
            </a:ln>
          </p:spPr>
          <p:style>
            <a:lnRef idx="0"/>
            <a:fillRef idx="0"/>
            <a:effectRef idx="0"/>
            <a:fontRef idx="minor"/>
          </p:style>
        </p:sp>
      </p:grpSp>
      <p:grpSp>
        <p:nvGrpSpPr>
          <p:cNvPr id="308" name="Group 23"/>
          <p:cNvGrpSpPr/>
          <p:nvPr/>
        </p:nvGrpSpPr>
        <p:grpSpPr>
          <a:xfrm>
            <a:off x="6579000" y="2135520"/>
            <a:ext cx="624600" cy="727560"/>
            <a:chOff x="6579000" y="2135520"/>
            <a:chExt cx="624600" cy="727560"/>
          </a:xfrm>
        </p:grpSpPr>
        <p:sp>
          <p:nvSpPr>
            <p:cNvPr id="309" name="CustomShape 24"/>
            <p:cNvSpPr/>
            <p:nvPr/>
          </p:nvSpPr>
          <p:spPr>
            <a:xfrm>
              <a:off x="6579000" y="2135520"/>
              <a:ext cx="624600" cy="673560"/>
            </a:xfrm>
            <a:custGeom>
              <a:avLst/>
              <a:gdLst/>
              <a:ahLst/>
              <a:rect l="l" t="t" r="r" b="b"/>
              <a:pathLst>
                <a:path w="626109" h="675005">
                  <a:moveTo>
                    <a:pt x="486774" y="655833"/>
                  </a:moveTo>
                  <a:lnTo>
                    <a:pt x="453849" y="469084"/>
                  </a:lnTo>
                  <a:lnTo>
                    <a:pt x="601823" y="257754"/>
                  </a:lnTo>
                  <a:lnTo>
                    <a:pt x="606198" y="251511"/>
                  </a:lnTo>
                  <a:lnTo>
                    <a:pt x="609373" y="243644"/>
                  </a:lnTo>
                  <a:lnTo>
                    <a:pt x="623948" y="191802"/>
                  </a:lnTo>
                  <a:lnTo>
                    <a:pt x="626073" y="152199"/>
                  </a:lnTo>
                  <a:lnTo>
                    <a:pt x="625298" y="132254"/>
                  </a:lnTo>
                  <a:lnTo>
                    <a:pt x="620198" y="92984"/>
                  </a:lnTo>
                  <a:lnTo>
                    <a:pt x="608648" y="43012"/>
                  </a:lnTo>
                  <a:lnTo>
                    <a:pt x="590573" y="7869"/>
                  </a:lnTo>
                  <a:lnTo>
                    <a:pt x="547223" y="0"/>
                  </a:lnTo>
                  <a:lnTo>
                    <a:pt x="530998" y="1062"/>
                  </a:lnTo>
                  <a:lnTo>
                    <a:pt x="514023" y="3119"/>
                  </a:lnTo>
                  <a:lnTo>
                    <a:pt x="496324" y="6239"/>
                  </a:lnTo>
                  <a:lnTo>
                    <a:pt x="476999" y="10584"/>
                  </a:lnTo>
                  <a:lnTo>
                    <a:pt x="457674" y="14889"/>
                  </a:lnTo>
                  <a:lnTo>
                    <a:pt x="420024" y="28839"/>
                  </a:lnTo>
                  <a:lnTo>
                    <a:pt x="385599" y="45849"/>
                  </a:lnTo>
                  <a:lnTo>
                    <a:pt x="371074" y="56614"/>
                  </a:lnTo>
                  <a:lnTo>
                    <a:pt x="363749" y="61579"/>
                  </a:lnTo>
                  <a:lnTo>
                    <a:pt x="358474" y="67979"/>
                  </a:lnTo>
                  <a:lnTo>
                    <a:pt x="352174" y="73662"/>
                  </a:lnTo>
                  <a:lnTo>
                    <a:pt x="347799" y="79904"/>
                  </a:lnTo>
                  <a:lnTo>
                    <a:pt x="199824" y="291241"/>
                  </a:lnTo>
                  <a:lnTo>
                    <a:pt x="13099" y="324169"/>
                  </a:lnTo>
                  <a:lnTo>
                    <a:pt x="7924" y="325976"/>
                  </a:lnTo>
                  <a:lnTo>
                    <a:pt x="4574" y="327469"/>
                  </a:lnTo>
                  <a:lnTo>
                    <a:pt x="1324" y="329879"/>
                  </a:lnTo>
                  <a:lnTo>
                    <a:pt x="0" y="332844"/>
                  </a:lnTo>
                  <a:lnTo>
                    <a:pt x="474" y="335496"/>
                  </a:lnTo>
                  <a:lnTo>
                    <a:pt x="1999" y="338899"/>
                  </a:lnTo>
                  <a:lnTo>
                    <a:pt x="4399" y="342109"/>
                  </a:lnTo>
                  <a:lnTo>
                    <a:pt x="8724" y="345921"/>
                  </a:lnTo>
                  <a:lnTo>
                    <a:pt x="111624" y="417209"/>
                  </a:lnTo>
                  <a:lnTo>
                    <a:pt x="102124" y="430734"/>
                  </a:lnTo>
                  <a:lnTo>
                    <a:pt x="55899" y="448034"/>
                  </a:lnTo>
                  <a:lnTo>
                    <a:pt x="43499" y="460259"/>
                  </a:lnTo>
                  <a:lnTo>
                    <a:pt x="44099" y="463784"/>
                  </a:lnTo>
                  <a:lnTo>
                    <a:pt x="331474" y="670458"/>
                  </a:lnTo>
                  <a:lnTo>
                    <a:pt x="344949" y="674483"/>
                  </a:lnTo>
                  <a:lnTo>
                    <a:pt x="348524" y="673858"/>
                  </a:lnTo>
                  <a:lnTo>
                    <a:pt x="356149" y="608608"/>
                  </a:lnTo>
                  <a:lnTo>
                    <a:pt x="365649" y="595058"/>
                  </a:lnTo>
                  <a:lnTo>
                    <a:pt x="467799" y="667383"/>
                  </a:lnTo>
                  <a:lnTo>
                    <a:pt x="472849" y="670158"/>
                  </a:lnTo>
                  <a:lnTo>
                    <a:pt x="476724" y="671333"/>
                  </a:lnTo>
                  <a:lnTo>
                    <a:pt x="480399" y="671583"/>
                  </a:lnTo>
                  <a:lnTo>
                    <a:pt x="483074" y="671108"/>
                  </a:lnTo>
                  <a:lnTo>
                    <a:pt x="485399" y="668858"/>
                  </a:lnTo>
                  <a:lnTo>
                    <a:pt x="486549" y="665008"/>
                  </a:lnTo>
                  <a:lnTo>
                    <a:pt x="486799" y="661308"/>
                  </a:lnTo>
                  <a:lnTo>
                    <a:pt x="486774" y="655833"/>
                  </a:lnTo>
                  <a:close/>
                </a:path>
              </a:pathLst>
            </a:custGeom>
            <a:noFill/>
            <a:ln w="19080">
              <a:solidFill>
                <a:srgbClr val="3f5277"/>
              </a:solidFill>
              <a:round/>
            </a:ln>
          </p:spPr>
          <p:style>
            <a:lnRef idx="0"/>
            <a:fillRef idx="0"/>
            <a:effectRef idx="0"/>
            <a:fontRef idx="minor"/>
          </p:style>
        </p:sp>
        <p:sp>
          <p:nvSpPr>
            <p:cNvPr id="310" name="CustomShape 25"/>
            <p:cNvSpPr/>
            <p:nvPr/>
          </p:nvSpPr>
          <p:spPr>
            <a:xfrm>
              <a:off x="6797520" y="2494800"/>
              <a:ext cx="129600" cy="162000"/>
            </a:xfrm>
            <a:prstGeom prst="rect">
              <a:avLst/>
            </a:prstGeom>
            <a:blipFill rotWithShape="0">
              <a:blip r:embed="rId7"/>
              <a:stretch>
                <a:fillRect/>
              </a:stretch>
            </a:blipFill>
            <a:ln>
              <a:noFill/>
            </a:ln>
          </p:spPr>
          <p:style>
            <a:lnRef idx="0"/>
            <a:fillRef idx="0"/>
            <a:effectRef idx="0"/>
            <a:fontRef idx="minor"/>
          </p:style>
        </p:sp>
        <p:sp>
          <p:nvSpPr>
            <p:cNvPr id="311" name="CustomShape 26"/>
            <p:cNvSpPr/>
            <p:nvPr/>
          </p:nvSpPr>
          <p:spPr>
            <a:xfrm>
              <a:off x="6927480" y="2241360"/>
              <a:ext cx="195480" cy="195480"/>
            </a:xfrm>
            <a:prstGeom prst="rect">
              <a:avLst/>
            </a:prstGeom>
            <a:blipFill rotWithShape="0">
              <a:blip r:embed="rId8"/>
              <a:stretch>
                <a:fillRect/>
              </a:stretch>
            </a:blipFill>
            <a:ln>
              <a:noFill/>
            </a:ln>
          </p:spPr>
          <p:style>
            <a:lnRef idx="0"/>
            <a:fillRef idx="0"/>
            <a:effectRef idx="0"/>
            <a:fontRef idx="minor"/>
          </p:style>
        </p:sp>
        <p:sp>
          <p:nvSpPr>
            <p:cNvPr id="312" name="CustomShape 27"/>
            <p:cNvSpPr/>
            <p:nvPr/>
          </p:nvSpPr>
          <p:spPr>
            <a:xfrm>
              <a:off x="6626160" y="2682000"/>
              <a:ext cx="205200" cy="181080"/>
            </a:xfrm>
            <a:prstGeom prst="rect">
              <a:avLst/>
            </a:prstGeom>
            <a:blipFill rotWithShape="0">
              <a:blip r:embed="rId9"/>
              <a:stretch>
                <a:fillRect/>
              </a:stretch>
            </a:blipFill>
            <a:ln>
              <a:noFill/>
            </a:ln>
          </p:spPr>
          <p:style>
            <a:lnRef idx="0"/>
            <a:fillRef idx="0"/>
            <a:effectRef idx="0"/>
            <a:fontRef idx="minor"/>
          </p:style>
        </p:sp>
      </p:grpSp>
      <p:sp>
        <p:nvSpPr>
          <p:cNvPr id="313" name="CustomShape 28"/>
          <p:cNvSpPr/>
          <p:nvPr/>
        </p:nvSpPr>
        <p:spPr>
          <a:xfrm>
            <a:off x="6302520" y="746280"/>
            <a:ext cx="248040" cy="235440"/>
          </a:xfrm>
          <a:custGeom>
            <a:avLst/>
            <a:gdLst/>
            <a:ahLst/>
            <a:rect l="l" t="t" r="r" b="b"/>
            <a:pathLst>
              <a:path w="249554" h="236855">
                <a:moveTo>
                  <a:pt x="119399" y="4789"/>
                </a:moveTo>
                <a:lnTo>
                  <a:pt x="120599" y="2787"/>
                </a:lnTo>
                <a:lnTo>
                  <a:pt x="121799" y="1197"/>
                </a:lnTo>
                <a:lnTo>
                  <a:pt x="123399" y="392"/>
                </a:lnTo>
                <a:lnTo>
                  <a:pt x="124599" y="0"/>
                </a:lnTo>
                <a:lnTo>
                  <a:pt x="125824" y="392"/>
                </a:lnTo>
                <a:lnTo>
                  <a:pt x="127424" y="1197"/>
                </a:lnTo>
                <a:lnTo>
                  <a:pt x="128624" y="2787"/>
                </a:lnTo>
                <a:lnTo>
                  <a:pt x="129849" y="4789"/>
                </a:lnTo>
                <a:lnTo>
                  <a:pt x="157174" y="67109"/>
                </a:lnTo>
                <a:lnTo>
                  <a:pt x="158374" y="69109"/>
                </a:lnTo>
                <a:lnTo>
                  <a:pt x="170024" y="78297"/>
                </a:lnTo>
                <a:lnTo>
                  <a:pt x="172449" y="79494"/>
                </a:lnTo>
                <a:lnTo>
                  <a:pt x="175274" y="79904"/>
                </a:lnTo>
                <a:lnTo>
                  <a:pt x="242799" y="86697"/>
                </a:lnTo>
                <a:lnTo>
                  <a:pt x="245199" y="87089"/>
                </a:lnTo>
                <a:lnTo>
                  <a:pt x="247224" y="87894"/>
                </a:lnTo>
                <a:lnTo>
                  <a:pt x="248424" y="88682"/>
                </a:lnTo>
                <a:lnTo>
                  <a:pt x="249224" y="90289"/>
                </a:lnTo>
                <a:lnTo>
                  <a:pt x="249224" y="91487"/>
                </a:lnTo>
                <a:lnTo>
                  <a:pt x="248824" y="93077"/>
                </a:lnTo>
                <a:lnTo>
                  <a:pt x="248024" y="94684"/>
                </a:lnTo>
                <a:lnTo>
                  <a:pt x="246024" y="96687"/>
                </a:lnTo>
                <a:lnTo>
                  <a:pt x="195374" y="141422"/>
                </a:lnTo>
                <a:lnTo>
                  <a:pt x="193349" y="143424"/>
                </a:lnTo>
                <a:lnTo>
                  <a:pt x="191749" y="145819"/>
                </a:lnTo>
                <a:lnTo>
                  <a:pt x="190549" y="148624"/>
                </a:lnTo>
                <a:lnTo>
                  <a:pt x="189349" y="151412"/>
                </a:lnTo>
                <a:lnTo>
                  <a:pt x="188524" y="154217"/>
                </a:lnTo>
                <a:lnTo>
                  <a:pt x="188124" y="157007"/>
                </a:lnTo>
                <a:lnTo>
                  <a:pt x="188124" y="159812"/>
                </a:lnTo>
                <a:lnTo>
                  <a:pt x="188524" y="162599"/>
                </a:lnTo>
                <a:lnTo>
                  <a:pt x="202999" y="228924"/>
                </a:lnTo>
                <a:lnTo>
                  <a:pt x="203399" y="231319"/>
                </a:lnTo>
                <a:lnTo>
                  <a:pt x="202999" y="232927"/>
                </a:lnTo>
                <a:lnTo>
                  <a:pt x="202599" y="234517"/>
                </a:lnTo>
                <a:lnTo>
                  <a:pt x="201799" y="235714"/>
                </a:lnTo>
                <a:lnTo>
                  <a:pt x="200174" y="236109"/>
                </a:lnTo>
                <a:lnTo>
                  <a:pt x="198574" y="236519"/>
                </a:lnTo>
                <a:lnTo>
                  <a:pt x="196574" y="235714"/>
                </a:lnTo>
                <a:lnTo>
                  <a:pt x="194549" y="234912"/>
                </a:lnTo>
                <a:lnTo>
                  <a:pt x="135874" y="200559"/>
                </a:lnTo>
                <a:lnTo>
                  <a:pt x="133449" y="199362"/>
                </a:lnTo>
                <a:lnTo>
                  <a:pt x="130649" y="198559"/>
                </a:lnTo>
                <a:lnTo>
                  <a:pt x="127424" y="198164"/>
                </a:lnTo>
                <a:lnTo>
                  <a:pt x="124599" y="198164"/>
                </a:lnTo>
                <a:lnTo>
                  <a:pt x="121799" y="198164"/>
                </a:lnTo>
                <a:lnTo>
                  <a:pt x="118574" y="198559"/>
                </a:lnTo>
                <a:lnTo>
                  <a:pt x="115774" y="199362"/>
                </a:lnTo>
                <a:lnTo>
                  <a:pt x="113349" y="200559"/>
                </a:lnTo>
                <a:lnTo>
                  <a:pt x="54674" y="234912"/>
                </a:lnTo>
                <a:lnTo>
                  <a:pt x="52674" y="235714"/>
                </a:lnTo>
                <a:lnTo>
                  <a:pt x="50649" y="236519"/>
                </a:lnTo>
                <a:lnTo>
                  <a:pt x="49049" y="236109"/>
                </a:lnTo>
                <a:lnTo>
                  <a:pt x="47424" y="235714"/>
                </a:lnTo>
                <a:lnTo>
                  <a:pt x="46649" y="234517"/>
                </a:lnTo>
                <a:lnTo>
                  <a:pt x="46224" y="232927"/>
                </a:lnTo>
                <a:lnTo>
                  <a:pt x="45824" y="231319"/>
                </a:lnTo>
                <a:lnTo>
                  <a:pt x="46224" y="228924"/>
                </a:lnTo>
                <a:lnTo>
                  <a:pt x="60699" y="162599"/>
                </a:lnTo>
                <a:lnTo>
                  <a:pt x="61099" y="159812"/>
                </a:lnTo>
                <a:lnTo>
                  <a:pt x="61099" y="157007"/>
                </a:lnTo>
                <a:lnTo>
                  <a:pt x="60699" y="154217"/>
                </a:lnTo>
                <a:lnTo>
                  <a:pt x="3224" y="96687"/>
                </a:lnTo>
                <a:lnTo>
                  <a:pt x="1199" y="94684"/>
                </a:lnTo>
                <a:lnTo>
                  <a:pt x="399" y="93077"/>
                </a:lnTo>
                <a:lnTo>
                  <a:pt x="0" y="91487"/>
                </a:lnTo>
                <a:lnTo>
                  <a:pt x="0" y="90289"/>
                </a:lnTo>
                <a:lnTo>
                  <a:pt x="73974" y="79904"/>
                </a:lnTo>
                <a:lnTo>
                  <a:pt x="76774" y="79494"/>
                </a:lnTo>
                <a:lnTo>
                  <a:pt x="79199" y="78297"/>
                </a:lnTo>
                <a:lnTo>
                  <a:pt x="81999" y="77099"/>
                </a:lnTo>
                <a:lnTo>
                  <a:pt x="84424" y="75509"/>
                </a:lnTo>
                <a:lnTo>
                  <a:pt x="86824" y="73507"/>
                </a:lnTo>
                <a:lnTo>
                  <a:pt x="88849" y="71507"/>
                </a:lnTo>
                <a:lnTo>
                  <a:pt x="90849" y="69109"/>
                </a:lnTo>
                <a:lnTo>
                  <a:pt x="92074" y="67109"/>
                </a:lnTo>
                <a:lnTo>
                  <a:pt x="119399" y="4789"/>
                </a:lnTo>
                <a:close/>
              </a:path>
            </a:pathLst>
          </a:custGeom>
          <a:noFill/>
          <a:ln w="19080">
            <a:solidFill>
              <a:srgbClr val="ff9700"/>
            </a:solidFill>
            <a:round/>
          </a:ln>
        </p:spPr>
        <p:style>
          <a:lnRef idx="0"/>
          <a:fillRef idx="0"/>
          <a:effectRef idx="0"/>
          <a:fontRef idx="minor"/>
        </p:style>
      </p:sp>
      <p:sp>
        <p:nvSpPr>
          <p:cNvPr id="314" name="CustomShape 29"/>
          <p:cNvSpPr/>
          <p:nvPr/>
        </p:nvSpPr>
        <p:spPr>
          <a:xfrm>
            <a:off x="6127200" y="1455840"/>
            <a:ext cx="163800" cy="168840"/>
          </a:xfrm>
          <a:prstGeom prst="rect">
            <a:avLst/>
          </a:prstGeom>
          <a:blipFill rotWithShape="0">
            <a:blip r:embed="rId10"/>
            <a:stretch>
              <a:fillRect/>
            </a:stretch>
          </a:blipFill>
          <a:ln>
            <a:noFill/>
          </a:ln>
        </p:spPr>
        <p:style>
          <a:lnRef idx="0"/>
          <a:fillRef idx="0"/>
          <a:effectRef idx="0"/>
          <a:fontRef idx="minor"/>
        </p:style>
      </p:sp>
      <p:sp>
        <p:nvSpPr>
          <p:cNvPr id="315" name="CustomShape 30"/>
          <p:cNvSpPr/>
          <p:nvPr/>
        </p:nvSpPr>
        <p:spPr>
          <a:xfrm>
            <a:off x="267120" y="746280"/>
            <a:ext cx="6224040" cy="3499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800" spc="-1" strike="noStrike">
                <a:solidFill>
                  <a:srgbClr val="ffffff"/>
                </a:solidFill>
                <a:latin typeface="Arial"/>
                <a:ea typeface="DejaVu Sans"/>
              </a:rPr>
              <a:t>Alasan Menggunakan Integrasi Database Terdistribusi</a:t>
            </a:r>
            <a:endParaRPr b="0" lang="en-US" sz="1800" spc="-1" strike="noStrike">
              <a:latin typeface="Arial"/>
            </a:endParaRPr>
          </a:p>
        </p:txBody>
      </p:sp>
      <p:sp>
        <p:nvSpPr>
          <p:cNvPr id="316" name="CustomShape 3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1"/>
              </a:rPr>
              <a:t>www.sar.ac.id</a:t>
            </a:r>
            <a:endParaRPr b="0" lang="en-US" sz="1400" spc="-1" strike="noStrike">
              <a:latin typeface="Arial"/>
            </a:endParaRPr>
          </a:p>
        </p:txBody>
      </p:sp>
      <p:sp>
        <p:nvSpPr>
          <p:cNvPr id="317" name="CustomShape 32"/>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6FC57A3A-42DD-4383-AFB1-60F16566D088}"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318" name="CustomShape 3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19" name="CustomShape 34"/>
          <p:cNvSpPr/>
          <p:nvPr/>
        </p:nvSpPr>
        <p:spPr>
          <a:xfrm>
            <a:off x="140040" y="1528560"/>
            <a:ext cx="6559920" cy="32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600" spc="-1" strike="noStrike">
                <a:solidFill>
                  <a:srgbClr val="000000"/>
                </a:solidFill>
                <a:latin typeface="Arial"/>
                <a:ea typeface="DejaVu Sans"/>
              </a:rPr>
              <a:t>1. Database yang sama (misalnya: database penduduk) dapat dipakai bersama antar bagian organisasi (antar instansi).</a:t>
            </a:r>
            <a:endParaRPr b="0" lang="en-US" sz="1600" spc="-1" strike="noStrike">
              <a:latin typeface="Arial"/>
            </a:endParaRPr>
          </a:p>
          <a:p>
            <a:pPr marL="12600">
              <a:lnSpc>
                <a:spcPct val="100000"/>
              </a:lnSpc>
              <a:spcBef>
                <a:spcPts val="99"/>
              </a:spcBef>
            </a:pPr>
            <a:endParaRPr b="0" lang="en-US" sz="1600" spc="-1" strike="noStrike">
              <a:latin typeface="Arial"/>
            </a:endParaRPr>
          </a:p>
          <a:p>
            <a:pPr marL="12600">
              <a:lnSpc>
                <a:spcPct val="100000"/>
              </a:lnSpc>
              <a:spcBef>
                <a:spcPts val="99"/>
              </a:spcBef>
            </a:pPr>
            <a:r>
              <a:rPr b="0" lang="en-US" sz="1600" spc="-1" strike="noStrike">
                <a:solidFill>
                  <a:srgbClr val="000000"/>
                </a:solidFill>
                <a:latin typeface="Arial"/>
                <a:ea typeface="DejaVu Sans"/>
              </a:rPr>
              <a:t>2. Data suatu instansi dapat dipakai bersama oleh instansi-instansi lain yang memerlukan (tidak perlu ada duplikasi data dalam suatu lingkungan organisasi).</a:t>
            </a:r>
            <a:endParaRPr b="0" lang="en-US" sz="1600" spc="-1" strike="noStrike">
              <a:latin typeface="Arial"/>
            </a:endParaRPr>
          </a:p>
          <a:p>
            <a:pPr marL="12600">
              <a:lnSpc>
                <a:spcPct val="100000"/>
              </a:lnSpc>
              <a:spcBef>
                <a:spcPts val="99"/>
              </a:spcBef>
            </a:pPr>
            <a:endParaRPr b="0" lang="en-US" sz="1600" spc="-1" strike="noStrike">
              <a:latin typeface="Arial"/>
            </a:endParaRPr>
          </a:p>
          <a:p>
            <a:pPr marL="12600">
              <a:lnSpc>
                <a:spcPct val="100000"/>
              </a:lnSpc>
              <a:spcBef>
                <a:spcPts val="99"/>
              </a:spcBef>
            </a:pPr>
            <a:r>
              <a:rPr b="0" lang="en-US" sz="1600" spc="-1" strike="noStrike">
                <a:solidFill>
                  <a:srgbClr val="000000"/>
                </a:solidFill>
                <a:latin typeface="Arial"/>
                <a:ea typeface="DejaVu Sans"/>
              </a:rPr>
              <a:t>3. Meskipun fokus integrasi adalah data, tapi perlu juga integrasi hal-hal lain yang terkait.</a:t>
            </a:r>
            <a:endParaRPr b="0" lang="en-US" sz="1600" spc="-1" strike="noStrike">
              <a:latin typeface="Arial"/>
            </a:endParaRPr>
          </a:p>
          <a:p>
            <a:pPr marL="12600">
              <a:lnSpc>
                <a:spcPct val="100000"/>
              </a:lnSpc>
              <a:spcBef>
                <a:spcPts val="99"/>
              </a:spcBef>
            </a:pPr>
            <a:endParaRPr b="0" lang="en-US" sz="1600" spc="-1" strike="noStrike">
              <a:latin typeface="Arial"/>
            </a:endParaRPr>
          </a:p>
          <a:p>
            <a:pPr marL="12600">
              <a:lnSpc>
                <a:spcPct val="100000"/>
              </a:lnSpc>
              <a:spcBef>
                <a:spcPts val="99"/>
              </a:spcBef>
            </a:pPr>
            <a:r>
              <a:rPr b="0" lang="en-US" sz="1600" spc="-1" strike="noStrike">
                <a:solidFill>
                  <a:srgbClr val="000000"/>
                </a:solidFill>
                <a:latin typeface="Arial"/>
                <a:ea typeface="DejaVu Sans"/>
              </a:rPr>
              <a:t>4. Integrasi data perlu dilakukan secara cermat karena kesalahan pada integrasi data bisa menghasilkan ouput/keluaran yang menyimpang dan bahkan menyesatkan pengambilan keputusan nantinya.</a:t>
            </a:r>
            <a:endParaRPr b="0" lang="en-US" sz="16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0" y="378000"/>
            <a:ext cx="5427720" cy="1092960"/>
          </a:xfrm>
          <a:prstGeom prst="rect">
            <a:avLst/>
          </a:prstGeom>
          <a:noFill/>
          <a:ln>
            <a:noFill/>
          </a:ln>
        </p:spPr>
        <p:style>
          <a:lnRef idx="0"/>
          <a:fillRef idx="0"/>
          <a:effectRef idx="0"/>
          <a:fontRef idx="minor"/>
        </p:style>
        <p:txBody>
          <a:bodyPr lIns="0" rIns="0" tIns="235080" bIns="0"/>
          <a:p>
            <a:pPr marL="899640">
              <a:lnSpc>
                <a:spcPct val="100000"/>
              </a:lnSpc>
              <a:spcBef>
                <a:spcPts val="1851"/>
              </a:spcBef>
            </a:pPr>
            <a:r>
              <a:rPr b="1" lang="en-US" sz="2000" spc="-1" strike="noStrike">
                <a:solidFill>
                  <a:srgbClr val="ffffff"/>
                </a:solidFill>
                <a:latin typeface="Roboto Condensed"/>
                <a:ea typeface="DejaVu Sans"/>
              </a:rPr>
              <a:t>Syarat Integrasi Basis Data</a:t>
            </a:r>
            <a:endParaRPr b="0" lang="en-US" sz="2000" spc="-1" strike="noStrike">
              <a:latin typeface="Arial"/>
            </a:endParaRPr>
          </a:p>
        </p:txBody>
      </p:sp>
      <p:grpSp>
        <p:nvGrpSpPr>
          <p:cNvPr id="321" name="Group 2"/>
          <p:cNvGrpSpPr/>
          <p:nvPr/>
        </p:nvGrpSpPr>
        <p:grpSpPr>
          <a:xfrm>
            <a:off x="282600" y="584640"/>
            <a:ext cx="374400" cy="374760"/>
            <a:chOff x="282600" y="584640"/>
            <a:chExt cx="374400" cy="374760"/>
          </a:xfrm>
        </p:grpSpPr>
        <p:sp>
          <p:nvSpPr>
            <p:cNvPr id="322" name="CustomShape 3"/>
            <p:cNvSpPr/>
            <p:nvPr/>
          </p:nvSpPr>
          <p:spPr>
            <a:xfrm>
              <a:off x="282600" y="802080"/>
              <a:ext cx="157320" cy="157320"/>
            </a:xfrm>
            <a:custGeom>
              <a:avLst/>
              <a:gdLst/>
              <a:ahLst/>
              <a:rect l="l" t="t" r="r" b="b"/>
              <a:pathLst>
                <a:path w="158750" h="158750">
                  <a:moveTo>
                    <a:pt x="126017" y="0"/>
                  </a:moveTo>
                  <a:lnTo>
                    <a:pt x="11274" y="135249"/>
                  </a:lnTo>
                  <a:lnTo>
                    <a:pt x="0" y="158304"/>
                  </a:lnTo>
                  <a:lnTo>
                    <a:pt x="23054" y="147029"/>
                  </a:lnTo>
                  <a:lnTo>
                    <a:pt x="158282" y="32267"/>
                  </a:lnTo>
                  <a:lnTo>
                    <a:pt x="126017" y="0"/>
                  </a:lnTo>
                  <a:close/>
                </a:path>
              </a:pathLst>
            </a:custGeom>
            <a:noFill/>
            <a:ln w="12240">
              <a:solidFill>
                <a:srgbClr val="ff9700"/>
              </a:solidFill>
              <a:round/>
            </a:ln>
          </p:spPr>
          <p:style>
            <a:lnRef idx="0"/>
            <a:fillRef idx="0"/>
            <a:effectRef idx="0"/>
            <a:fontRef idx="minor"/>
          </p:style>
        </p:sp>
        <p:sp>
          <p:nvSpPr>
            <p:cNvPr id="323" name="CustomShape 4"/>
            <p:cNvSpPr/>
            <p:nvPr/>
          </p:nvSpPr>
          <p:spPr>
            <a:xfrm>
              <a:off x="498240" y="584640"/>
              <a:ext cx="158760" cy="158760"/>
            </a:xfrm>
            <a:prstGeom prst="rect">
              <a:avLst/>
            </a:prstGeom>
            <a:blipFill rotWithShape="0">
              <a:blip r:embed="rId1"/>
              <a:stretch>
                <a:fillRect/>
              </a:stretch>
            </a:blipFill>
            <a:ln>
              <a:noFill/>
            </a:ln>
          </p:spPr>
          <p:style>
            <a:lnRef idx="0"/>
            <a:fillRef idx="0"/>
            <a:effectRef idx="0"/>
            <a:fontRef idx="minor"/>
          </p:style>
        </p:sp>
        <p:sp>
          <p:nvSpPr>
            <p:cNvPr id="324" name="CustomShape 5"/>
            <p:cNvSpPr/>
            <p:nvPr/>
          </p:nvSpPr>
          <p:spPr>
            <a:xfrm>
              <a:off x="340560" y="647280"/>
              <a:ext cx="253800" cy="253800"/>
            </a:xfrm>
            <a:custGeom>
              <a:avLst/>
              <a:gdLst/>
              <a:ahLst/>
              <a:rect l="l" t="t" r="r" b="b"/>
              <a:pathLst>
                <a:path w="255270" h="255269">
                  <a:moveTo>
                    <a:pt x="169052" y="0"/>
                  </a:moveTo>
                  <a:lnTo>
                    <a:pt x="102457" y="67097"/>
                  </a:lnTo>
                  <a:lnTo>
                    <a:pt x="97324" y="65057"/>
                  </a:lnTo>
                  <a:lnTo>
                    <a:pt x="92214" y="63017"/>
                  </a:lnTo>
                  <a:lnTo>
                    <a:pt x="86049" y="60957"/>
                  </a:lnTo>
                  <a:lnTo>
                    <a:pt x="79909" y="59924"/>
                  </a:lnTo>
                  <a:lnTo>
                    <a:pt x="73262" y="58389"/>
                  </a:lnTo>
                  <a:lnTo>
                    <a:pt x="66594" y="57379"/>
                  </a:lnTo>
                  <a:lnTo>
                    <a:pt x="59927" y="56854"/>
                  </a:lnTo>
                  <a:lnTo>
                    <a:pt x="53279" y="56854"/>
                  </a:lnTo>
                  <a:lnTo>
                    <a:pt x="47117" y="56854"/>
                  </a:lnTo>
                  <a:lnTo>
                    <a:pt x="8707" y="69159"/>
                  </a:lnTo>
                  <a:lnTo>
                    <a:pt x="0" y="79402"/>
                  </a:lnTo>
                  <a:lnTo>
                    <a:pt x="0" y="81969"/>
                  </a:lnTo>
                  <a:lnTo>
                    <a:pt x="0" y="84009"/>
                  </a:lnTo>
                  <a:lnTo>
                    <a:pt x="164949" y="252051"/>
                  </a:lnTo>
                  <a:lnTo>
                    <a:pt x="171092" y="255121"/>
                  </a:lnTo>
                  <a:lnTo>
                    <a:pt x="173152" y="255121"/>
                  </a:lnTo>
                  <a:lnTo>
                    <a:pt x="175719" y="255121"/>
                  </a:lnTo>
                  <a:lnTo>
                    <a:pt x="196712" y="220794"/>
                  </a:lnTo>
                  <a:lnTo>
                    <a:pt x="198247" y="207984"/>
                  </a:lnTo>
                  <a:lnTo>
                    <a:pt x="198247" y="201842"/>
                  </a:lnTo>
                  <a:lnTo>
                    <a:pt x="198247" y="195174"/>
                  </a:lnTo>
                  <a:lnTo>
                    <a:pt x="197742" y="188529"/>
                  </a:lnTo>
                  <a:lnTo>
                    <a:pt x="196712" y="181859"/>
                  </a:lnTo>
                  <a:lnTo>
                    <a:pt x="195177" y="175192"/>
                  </a:lnTo>
                  <a:lnTo>
                    <a:pt x="194144" y="169049"/>
                  </a:lnTo>
                  <a:lnTo>
                    <a:pt x="192104" y="162909"/>
                  </a:lnTo>
                  <a:lnTo>
                    <a:pt x="190044" y="157777"/>
                  </a:lnTo>
                  <a:lnTo>
                    <a:pt x="188002" y="152664"/>
                  </a:lnTo>
                  <a:lnTo>
                    <a:pt x="255124" y="86069"/>
                  </a:lnTo>
                  <a:moveTo>
                    <a:pt x="116802" y="76837"/>
                  </a:moveTo>
                  <a:lnTo>
                    <a:pt x="158807" y="34832"/>
                  </a:lnTo>
                </a:path>
              </a:pathLst>
            </a:custGeom>
            <a:noFill/>
            <a:ln w="12240">
              <a:solidFill>
                <a:srgbClr val="ff9700"/>
              </a:solidFill>
              <a:round/>
            </a:ln>
          </p:spPr>
          <p:style>
            <a:lnRef idx="0"/>
            <a:fillRef idx="0"/>
            <a:effectRef idx="0"/>
            <a:fontRef idx="minor"/>
          </p:style>
        </p:sp>
      </p:grpSp>
      <p:sp>
        <p:nvSpPr>
          <p:cNvPr id="325" name="CustomShape 6"/>
          <p:cNvSpPr/>
          <p:nvPr/>
        </p:nvSpPr>
        <p:spPr>
          <a:xfrm>
            <a:off x="150840" y="1420560"/>
            <a:ext cx="5700960" cy="12304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600" spc="-1" strike="noStrike">
                <a:solidFill>
                  <a:srgbClr val="000000"/>
                </a:solidFill>
                <a:latin typeface="Times New Roman"/>
                <a:ea typeface="DejaVu Sans"/>
              </a:rPr>
              <a:t>Berbagai cara seperti membuat konsisten dalam penamaan variabel, ukuran variabel, struktur pengkodean dan dalam atribut fisik dari data. Penggabungan data dapat dilakukan dengan cara lain, seperti berikut :</a:t>
            </a:r>
            <a:endParaRPr b="0" lang="en-US" sz="1600" spc="-1" strike="noStrike">
              <a:latin typeface="Arial"/>
            </a:endParaRPr>
          </a:p>
        </p:txBody>
      </p:sp>
      <p:sp>
        <p:nvSpPr>
          <p:cNvPr id="326" name="CustomShape 7"/>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2"/>
              </a:rPr>
              <a:t>www.sar.ac.id</a:t>
            </a:r>
            <a:endParaRPr b="0" lang="en-US" sz="1400" spc="-1" strike="noStrike">
              <a:latin typeface="Arial"/>
            </a:endParaRPr>
          </a:p>
        </p:txBody>
      </p:sp>
      <p:sp>
        <p:nvSpPr>
          <p:cNvPr id="327" name="CustomShape 8"/>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494B2390-0EFF-46C4-8AF3-095608608807}"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328" name="CustomShape 9"/>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29" name="CustomShape 10"/>
          <p:cNvSpPr/>
          <p:nvPr/>
        </p:nvSpPr>
        <p:spPr>
          <a:xfrm>
            <a:off x="150840" y="2536560"/>
            <a:ext cx="5700960" cy="1596960"/>
          </a:xfrm>
          <a:prstGeom prst="rect">
            <a:avLst/>
          </a:prstGeom>
          <a:noFill/>
          <a:ln>
            <a:noFill/>
          </a:ln>
        </p:spPr>
        <p:style>
          <a:lnRef idx="0"/>
          <a:fillRef idx="0"/>
          <a:effectRef idx="0"/>
          <a:fontRef idx="minor"/>
        </p:style>
        <p:txBody>
          <a:bodyPr lIns="0" rIns="0" tIns="12600" bIns="0"/>
          <a:p>
            <a:pPr marL="12600" indent="-21564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Integrasi Proses Bisnis (Business Process Integration)</a:t>
            </a:r>
            <a:endParaRPr b="0" lang="en-US" sz="1600" spc="-1" strike="noStrike">
              <a:latin typeface="Arial"/>
            </a:endParaRPr>
          </a:p>
          <a:p>
            <a:pPr marL="12600" indent="-21564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Proses bisnis dapat tercapai jika adanya koordinasi pada setiap aktivitas pada sistem, dan intergrasi ini pun tidak terlepas dengan adanya integrasi aplikasi.</a:t>
            </a:r>
            <a:endParaRPr b="0" lang="en-US" sz="1600" spc="-1" strike="noStrike">
              <a:latin typeface="Arial"/>
            </a:endParaRPr>
          </a:p>
          <a:p>
            <a:pPr marL="12600" indent="-21564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Integrasi Interaksi Pengguna (User Interaction Integration)</a:t>
            </a:r>
            <a:endParaRPr b="0" lang="en-US" sz="1600" spc="-1" strike="noStrike">
              <a:latin typeface="Arial"/>
            </a:endParaRPr>
          </a:p>
          <a:p>
            <a:pPr marL="12600" indent="-21564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Pembuatan antar muka pengguna yang memberikan integrasi antar sistem data yang berbeda. Semisal adanya portal yang menjadi pintu untuk interaksi pengguna dengan beberapa data penting pada perusahaan.</a:t>
            </a:r>
            <a:endParaRPr b="0" lang="en-US" sz="1600" spc="-1" strike="noStrike">
              <a:latin typeface="Arial"/>
            </a:endParaRPr>
          </a:p>
        </p:txBody>
      </p:sp>
      <p:pic>
        <p:nvPicPr>
          <p:cNvPr id="330" name="" descr=""/>
          <p:cNvPicPr/>
          <p:nvPr/>
        </p:nvPicPr>
        <p:blipFill>
          <a:blip r:embed="rId3"/>
          <a:stretch/>
        </p:blipFill>
        <p:spPr>
          <a:xfrm>
            <a:off x="5846040" y="1438560"/>
            <a:ext cx="3036600" cy="27972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332" name="Group 2"/>
          <p:cNvGrpSpPr/>
          <p:nvPr/>
        </p:nvGrpSpPr>
        <p:grpSpPr>
          <a:xfrm>
            <a:off x="6950160" y="4471920"/>
            <a:ext cx="2192760" cy="670320"/>
            <a:chOff x="6950160" y="4471920"/>
            <a:chExt cx="2192760" cy="670320"/>
          </a:xfrm>
        </p:grpSpPr>
        <p:sp>
          <p:nvSpPr>
            <p:cNvPr id="333" name="CustomShape 3"/>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334" name="CustomShape 4"/>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335" name="CustomShape 5"/>
          <p:cNvSpPr/>
          <p:nvPr/>
        </p:nvSpPr>
        <p:spPr>
          <a:xfrm>
            <a:off x="7543800" y="657360"/>
            <a:ext cx="1298880" cy="43236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336" name="Group 6"/>
          <p:cNvGrpSpPr/>
          <p:nvPr/>
        </p:nvGrpSpPr>
        <p:grpSpPr>
          <a:xfrm>
            <a:off x="0" y="0"/>
            <a:ext cx="8849160" cy="5142240"/>
            <a:chOff x="0" y="0"/>
            <a:chExt cx="8849160" cy="5142240"/>
          </a:xfrm>
        </p:grpSpPr>
        <p:sp>
          <p:nvSpPr>
            <p:cNvPr id="337" name="CustomShape 7"/>
            <p:cNvSpPr/>
            <p:nvPr/>
          </p:nvSpPr>
          <p:spPr>
            <a:xfrm>
              <a:off x="0" y="0"/>
              <a:ext cx="865368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338" name="CustomShape 8"/>
            <p:cNvSpPr/>
            <p:nvPr/>
          </p:nvSpPr>
          <p:spPr>
            <a:xfrm>
              <a:off x="0" y="1090440"/>
              <a:ext cx="8849160" cy="296100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339" name="CustomShape 9"/>
          <p:cNvSpPr/>
          <p:nvPr/>
        </p:nvSpPr>
        <p:spPr>
          <a:xfrm>
            <a:off x="384120" y="1050840"/>
            <a:ext cx="481320" cy="1109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340" name="Group 10"/>
          <p:cNvGrpSpPr/>
          <p:nvPr/>
        </p:nvGrpSpPr>
        <p:grpSpPr>
          <a:xfrm>
            <a:off x="1440" y="193680"/>
            <a:ext cx="9037800" cy="4948920"/>
            <a:chOff x="1440" y="193680"/>
            <a:chExt cx="9037800" cy="4948920"/>
          </a:xfrm>
        </p:grpSpPr>
        <p:sp>
          <p:nvSpPr>
            <p:cNvPr id="341" name="CustomShape 11"/>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342" name="CustomShape 12"/>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sp>
          <p:nvSpPr>
            <p:cNvPr id="343" name="CustomShape 13"/>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44" name="CustomShape 14"/>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45" name="CustomShape 15"/>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346" name="CustomShape 16"/>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347" name="CustomShape 17"/>
          <p:cNvSpPr/>
          <p:nvPr/>
        </p:nvSpPr>
        <p:spPr>
          <a:xfrm>
            <a:off x="822960" y="1371600"/>
            <a:ext cx="5119560" cy="2813760"/>
          </a:xfrm>
          <a:prstGeom prst="rect">
            <a:avLst/>
          </a:prstGeom>
          <a:noFill/>
          <a:ln>
            <a:noFill/>
          </a:ln>
        </p:spPr>
        <p:style>
          <a:lnRef idx="0"/>
          <a:fillRef idx="0"/>
          <a:effectRef idx="0"/>
          <a:fontRef idx="minor"/>
        </p:style>
        <p:txBody>
          <a:bodyPr lIns="0" rIns="0" tIns="1440" bIns="0"/>
          <a:p>
            <a:pPr marL="38160">
              <a:lnSpc>
                <a:spcPct val="100000"/>
              </a:lnSpc>
              <a:spcBef>
                <a:spcPts val="1151"/>
              </a:spcBef>
            </a:pPr>
            <a:r>
              <a:rPr b="0" lang="en-US" sz="1600" spc="-1" strike="noStrike">
                <a:solidFill>
                  <a:srgbClr val="ffffff"/>
                </a:solidFill>
                <a:latin typeface="Ubuntu"/>
                <a:ea typeface="DejaVu Sans"/>
              </a:rPr>
              <a:t>1. Tipe data yang digunakan</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2. Perbedaan struktur database</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3. Atribute</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4. Perbedaan RDBMS (Relational Database Management System</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5. Kompatibilitas hadrware yang digunakan</a:t>
            </a:r>
            <a:endParaRPr b="0" lang="en-US" sz="1600" spc="-1" strike="noStrike">
              <a:latin typeface="Arial"/>
            </a:endParaRPr>
          </a:p>
        </p:txBody>
      </p:sp>
      <p:sp>
        <p:nvSpPr>
          <p:cNvPr id="348" name="CustomShape 18"/>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49" name="CustomShape 19"/>
          <p:cNvSpPr/>
          <p:nvPr/>
        </p:nvSpPr>
        <p:spPr>
          <a:xfrm>
            <a:off x="457200" y="205200"/>
            <a:ext cx="8228160" cy="85752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Faktor Menunjang Keberhasilan Itegrasi Database</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351" name="Group 2"/>
          <p:cNvGrpSpPr/>
          <p:nvPr/>
        </p:nvGrpSpPr>
        <p:grpSpPr>
          <a:xfrm>
            <a:off x="6950160" y="4471920"/>
            <a:ext cx="2192760" cy="670320"/>
            <a:chOff x="6950160" y="4471920"/>
            <a:chExt cx="2192760" cy="670320"/>
          </a:xfrm>
        </p:grpSpPr>
        <p:sp>
          <p:nvSpPr>
            <p:cNvPr id="352" name="CustomShape 3"/>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353" name="CustomShape 4"/>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354" name="CustomShape 5"/>
          <p:cNvSpPr/>
          <p:nvPr/>
        </p:nvSpPr>
        <p:spPr>
          <a:xfrm>
            <a:off x="7543800" y="657360"/>
            <a:ext cx="1298880" cy="43236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355" name="Group 6"/>
          <p:cNvGrpSpPr/>
          <p:nvPr/>
        </p:nvGrpSpPr>
        <p:grpSpPr>
          <a:xfrm>
            <a:off x="0" y="0"/>
            <a:ext cx="8849160" cy="5142240"/>
            <a:chOff x="0" y="0"/>
            <a:chExt cx="8849160" cy="5142240"/>
          </a:xfrm>
        </p:grpSpPr>
        <p:sp>
          <p:nvSpPr>
            <p:cNvPr id="356" name="CustomShape 7"/>
            <p:cNvSpPr/>
            <p:nvPr/>
          </p:nvSpPr>
          <p:spPr>
            <a:xfrm>
              <a:off x="0" y="0"/>
              <a:ext cx="8653680" cy="514224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357" name="CustomShape 8"/>
            <p:cNvSpPr/>
            <p:nvPr/>
          </p:nvSpPr>
          <p:spPr>
            <a:xfrm>
              <a:off x="0" y="1090440"/>
              <a:ext cx="8849160" cy="296100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358" name="CustomShape 9"/>
          <p:cNvSpPr/>
          <p:nvPr/>
        </p:nvSpPr>
        <p:spPr>
          <a:xfrm>
            <a:off x="384120" y="1050840"/>
            <a:ext cx="481320" cy="1109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359" name="Group 10"/>
          <p:cNvGrpSpPr/>
          <p:nvPr/>
        </p:nvGrpSpPr>
        <p:grpSpPr>
          <a:xfrm>
            <a:off x="1440" y="193680"/>
            <a:ext cx="9037800" cy="4948920"/>
            <a:chOff x="1440" y="193680"/>
            <a:chExt cx="9037800" cy="4948920"/>
          </a:xfrm>
        </p:grpSpPr>
        <p:sp>
          <p:nvSpPr>
            <p:cNvPr id="360" name="CustomShape 11"/>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361" name="CustomShape 12"/>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sp>
          <p:nvSpPr>
            <p:cNvPr id="362" name="CustomShape 13"/>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63" name="CustomShape 14"/>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64" name="CustomShape 15"/>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365" name="CustomShape 16"/>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366" name="CustomShape 17"/>
          <p:cNvSpPr/>
          <p:nvPr/>
        </p:nvSpPr>
        <p:spPr>
          <a:xfrm>
            <a:off x="822960" y="1371600"/>
            <a:ext cx="5119560" cy="2813760"/>
          </a:xfrm>
          <a:prstGeom prst="rect">
            <a:avLst/>
          </a:prstGeom>
          <a:noFill/>
          <a:ln>
            <a:noFill/>
          </a:ln>
        </p:spPr>
        <p:style>
          <a:lnRef idx="0"/>
          <a:fillRef idx="0"/>
          <a:effectRef idx="0"/>
          <a:fontRef idx="minor"/>
        </p:style>
        <p:txBody>
          <a:bodyPr lIns="0" rIns="0" tIns="1440" bIns="0"/>
          <a:p>
            <a:pPr marL="38160">
              <a:lnSpc>
                <a:spcPct val="100000"/>
              </a:lnSpc>
              <a:spcBef>
                <a:spcPts val="1151"/>
              </a:spcBef>
            </a:pPr>
            <a:r>
              <a:rPr b="0" lang="en-US" sz="1600" spc="-1" strike="noStrike">
                <a:solidFill>
                  <a:srgbClr val="ffffff"/>
                </a:solidFill>
                <a:latin typeface="Ubuntu"/>
                <a:ea typeface="DejaVu Sans"/>
              </a:rPr>
              <a:t>1. Menganalisa data- data sehingga instansi atau perusahaan mengetahui informasi dari sepotong data.</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2. Data juga dapat di mining/ digali sehingga akan terlihat pola data meliputi siapa, arah tujuan.</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3. Sebab akibat dari data sehingga diperoleh knowledge. Knowledge– knowledge ini dapat diguakan dalam mengambil keputusan dan penentuan strategi dari pimpinan perusahaan.</a:t>
            </a:r>
            <a:endParaRPr b="0" lang="en-US" sz="1600" spc="-1" strike="noStrike">
              <a:latin typeface="Arial"/>
            </a:endParaRPr>
          </a:p>
        </p:txBody>
      </p:sp>
      <p:sp>
        <p:nvSpPr>
          <p:cNvPr id="367" name="CustomShape 18"/>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68" name="CustomShape 19"/>
          <p:cNvSpPr/>
          <p:nvPr/>
        </p:nvSpPr>
        <p:spPr>
          <a:xfrm>
            <a:off x="457200" y="205200"/>
            <a:ext cx="8228160" cy="85752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Tujuan Integrasi Basis Data</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0" y="378000"/>
            <a:ext cx="6034320" cy="1092960"/>
          </a:xfrm>
          <a:prstGeom prst="rect">
            <a:avLst/>
          </a:prstGeom>
          <a:noFill/>
          <a:ln>
            <a:noFill/>
          </a:ln>
        </p:spPr>
        <p:style>
          <a:lnRef idx="0"/>
          <a:fillRef idx="0"/>
          <a:effectRef idx="0"/>
          <a:fontRef idx="minor"/>
        </p:style>
        <p:txBody>
          <a:bodyPr lIns="0" rIns="0" tIns="235080" bIns="0"/>
          <a:p>
            <a:pPr marL="899640">
              <a:lnSpc>
                <a:spcPct val="100000"/>
              </a:lnSpc>
              <a:spcBef>
                <a:spcPts val="1851"/>
              </a:spcBef>
            </a:pPr>
            <a:r>
              <a:rPr b="1" lang="en-US" sz="2000" spc="-1" strike="noStrike">
                <a:solidFill>
                  <a:srgbClr val="ffffff"/>
                </a:solidFill>
                <a:latin typeface="Roboto Condensed"/>
                <a:ea typeface="DejaVu Sans"/>
              </a:rPr>
              <a:t>Keuntungan Integrasi Database</a:t>
            </a:r>
            <a:endParaRPr b="0" lang="en-US" sz="2000" spc="-1" strike="noStrike">
              <a:latin typeface="Arial"/>
            </a:endParaRPr>
          </a:p>
        </p:txBody>
      </p:sp>
      <p:grpSp>
        <p:nvGrpSpPr>
          <p:cNvPr id="370" name="Group 2"/>
          <p:cNvGrpSpPr/>
          <p:nvPr/>
        </p:nvGrpSpPr>
        <p:grpSpPr>
          <a:xfrm>
            <a:off x="282600" y="584640"/>
            <a:ext cx="374400" cy="374760"/>
            <a:chOff x="282600" y="584640"/>
            <a:chExt cx="374400" cy="374760"/>
          </a:xfrm>
        </p:grpSpPr>
        <p:sp>
          <p:nvSpPr>
            <p:cNvPr id="371" name="CustomShape 3"/>
            <p:cNvSpPr/>
            <p:nvPr/>
          </p:nvSpPr>
          <p:spPr>
            <a:xfrm>
              <a:off x="282600" y="802080"/>
              <a:ext cx="157320" cy="157320"/>
            </a:xfrm>
            <a:custGeom>
              <a:avLst/>
              <a:gdLst/>
              <a:ahLst/>
              <a:rect l="l" t="t" r="r" b="b"/>
              <a:pathLst>
                <a:path w="158750" h="158750">
                  <a:moveTo>
                    <a:pt x="126017" y="0"/>
                  </a:moveTo>
                  <a:lnTo>
                    <a:pt x="11274" y="135249"/>
                  </a:lnTo>
                  <a:lnTo>
                    <a:pt x="0" y="158304"/>
                  </a:lnTo>
                  <a:lnTo>
                    <a:pt x="23054" y="147029"/>
                  </a:lnTo>
                  <a:lnTo>
                    <a:pt x="158282" y="32267"/>
                  </a:lnTo>
                  <a:lnTo>
                    <a:pt x="126017" y="0"/>
                  </a:lnTo>
                  <a:close/>
                </a:path>
              </a:pathLst>
            </a:custGeom>
            <a:noFill/>
            <a:ln w="12240">
              <a:solidFill>
                <a:srgbClr val="ff9700"/>
              </a:solidFill>
              <a:round/>
            </a:ln>
          </p:spPr>
          <p:style>
            <a:lnRef idx="0"/>
            <a:fillRef idx="0"/>
            <a:effectRef idx="0"/>
            <a:fontRef idx="minor"/>
          </p:style>
        </p:sp>
        <p:sp>
          <p:nvSpPr>
            <p:cNvPr id="372" name="CustomShape 4"/>
            <p:cNvSpPr/>
            <p:nvPr/>
          </p:nvSpPr>
          <p:spPr>
            <a:xfrm>
              <a:off x="498240" y="584640"/>
              <a:ext cx="158760" cy="158760"/>
            </a:xfrm>
            <a:prstGeom prst="rect">
              <a:avLst/>
            </a:prstGeom>
            <a:blipFill rotWithShape="0">
              <a:blip r:embed="rId1"/>
              <a:stretch>
                <a:fillRect/>
              </a:stretch>
            </a:blipFill>
            <a:ln>
              <a:noFill/>
            </a:ln>
          </p:spPr>
          <p:style>
            <a:lnRef idx="0"/>
            <a:fillRef idx="0"/>
            <a:effectRef idx="0"/>
            <a:fontRef idx="minor"/>
          </p:style>
        </p:sp>
        <p:sp>
          <p:nvSpPr>
            <p:cNvPr id="373" name="CustomShape 5"/>
            <p:cNvSpPr/>
            <p:nvPr/>
          </p:nvSpPr>
          <p:spPr>
            <a:xfrm>
              <a:off x="340560" y="647280"/>
              <a:ext cx="253800" cy="253800"/>
            </a:xfrm>
            <a:custGeom>
              <a:avLst/>
              <a:gdLst/>
              <a:ahLst/>
              <a:rect l="l" t="t" r="r" b="b"/>
              <a:pathLst>
                <a:path w="255270" h="255269">
                  <a:moveTo>
                    <a:pt x="169052" y="0"/>
                  </a:moveTo>
                  <a:lnTo>
                    <a:pt x="102457" y="67097"/>
                  </a:lnTo>
                  <a:lnTo>
                    <a:pt x="97324" y="65057"/>
                  </a:lnTo>
                  <a:lnTo>
                    <a:pt x="92214" y="63017"/>
                  </a:lnTo>
                  <a:lnTo>
                    <a:pt x="86049" y="60957"/>
                  </a:lnTo>
                  <a:lnTo>
                    <a:pt x="79909" y="59924"/>
                  </a:lnTo>
                  <a:lnTo>
                    <a:pt x="73262" y="58389"/>
                  </a:lnTo>
                  <a:lnTo>
                    <a:pt x="66594" y="57379"/>
                  </a:lnTo>
                  <a:lnTo>
                    <a:pt x="59927" y="56854"/>
                  </a:lnTo>
                  <a:lnTo>
                    <a:pt x="53279" y="56854"/>
                  </a:lnTo>
                  <a:lnTo>
                    <a:pt x="47117" y="56854"/>
                  </a:lnTo>
                  <a:lnTo>
                    <a:pt x="8707" y="69159"/>
                  </a:lnTo>
                  <a:lnTo>
                    <a:pt x="0" y="79402"/>
                  </a:lnTo>
                  <a:lnTo>
                    <a:pt x="0" y="81969"/>
                  </a:lnTo>
                  <a:lnTo>
                    <a:pt x="0" y="84009"/>
                  </a:lnTo>
                  <a:lnTo>
                    <a:pt x="164949" y="252051"/>
                  </a:lnTo>
                  <a:lnTo>
                    <a:pt x="171092" y="255121"/>
                  </a:lnTo>
                  <a:lnTo>
                    <a:pt x="173152" y="255121"/>
                  </a:lnTo>
                  <a:lnTo>
                    <a:pt x="175719" y="255121"/>
                  </a:lnTo>
                  <a:lnTo>
                    <a:pt x="196712" y="220794"/>
                  </a:lnTo>
                  <a:lnTo>
                    <a:pt x="198247" y="207984"/>
                  </a:lnTo>
                  <a:lnTo>
                    <a:pt x="198247" y="201842"/>
                  </a:lnTo>
                  <a:lnTo>
                    <a:pt x="198247" y="195174"/>
                  </a:lnTo>
                  <a:lnTo>
                    <a:pt x="197742" y="188529"/>
                  </a:lnTo>
                  <a:lnTo>
                    <a:pt x="196712" y="181859"/>
                  </a:lnTo>
                  <a:lnTo>
                    <a:pt x="195177" y="175192"/>
                  </a:lnTo>
                  <a:lnTo>
                    <a:pt x="194144" y="169049"/>
                  </a:lnTo>
                  <a:lnTo>
                    <a:pt x="192104" y="162909"/>
                  </a:lnTo>
                  <a:lnTo>
                    <a:pt x="190044" y="157777"/>
                  </a:lnTo>
                  <a:lnTo>
                    <a:pt x="188002" y="152664"/>
                  </a:lnTo>
                  <a:lnTo>
                    <a:pt x="255124" y="86069"/>
                  </a:lnTo>
                  <a:moveTo>
                    <a:pt x="116802" y="76837"/>
                  </a:moveTo>
                  <a:lnTo>
                    <a:pt x="158807" y="34832"/>
                  </a:lnTo>
                </a:path>
              </a:pathLst>
            </a:custGeom>
            <a:noFill/>
            <a:ln w="12240">
              <a:solidFill>
                <a:srgbClr val="ff9700"/>
              </a:solidFill>
              <a:round/>
            </a:ln>
          </p:spPr>
          <p:style>
            <a:lnRef idx="0"/>
            <a:fillRef idx="0"/>
            <a:effectRef idx="0"/>
            <a:fontRef idx="minor"/>
          </p:style>
        </p:sp>
      </p:grpSp>
      <p:sp>
        <p:nvSpPr>
          <p:cNvPr id="374" name="CustomShape 6"/>
          <p:cNvSpPr/>
          <p:nvPr/>
        </p:nvSpPr>
        <p:spPr>
          <a:xfrm>
            <a:off x="274320" y="1420560"/>
            <a:ext cx="8228880" cy="1962000"/>
          </a:xfrm>
          <a:prstGeom prst="rect">
            <a:avLst/>
          </a:prstGeom>
          <a:noFill/>
          <a:ln>
            <a:noFill/>
          </a:ln>
        </p:spPr>
        <p:style>
          <a:lnRef idx="0"/>
          <a:fillRef idx="0"/>
          <a:effectRef idx="0"/>
          <a:fontRef idx="minor"/>
        </p:style>
        <p:txBody>
          <a:bodyPr lIns="0" rIns="0" tIns="9000" bIns="0"/>
          <a:p>
            <a:pPr marL="12600" algn="just">
              <a:lnSpc>
                <a:spcPct val="101000"/>
              </a:lnSpc>
              <a:spcBef>
                <a:spcPts val="1295"/>
              </a:spcBef>
            </a:pPr>
            <a:r>
              <a:rPr b="0" lang="en-US" sz="1600" spc="-1" strike="noStrike">
                <a:solidFill>
                  <a:srgbClr val="000000"/>
                </a:solidFill>
                <a:latin typeface="Arial"/>
                <a:ea typeface="Noto Sans CJK SC"/>
              </a:rPr>
              <a:t>1. Berbagi data antara aplikasi tidak lagi memerlukan lapisan tambahan layanan integrasi pada aplikasi.</a:t>
            </a:r>
            <a:endParaRPr b="0" lang="en-US" sz="1600" spc="-1" strike="noStrike">
              <a:latin typeface="Arial"/>
            </a:endParaRPr>
          </a:p>
          <a:p>
            <a:pPr marL="12600" algn="just">
              <a:lnSpc>
                <a:spcPct val="101000"/>
              </a:lnSpc>
              <a:spcBef>
                <a:spcPts val="1295"/>
              </a:spcBef>
            </a:pPr>
            <a:r>
              <a:rPr b="0" lang="en-US" sz="1600" spc="-1" strike="noStrike">
                <a:solidFill>
                  <a:srgbClr val="000000"/>
                </a:solidFill>
                <a:latin typeface="Arial"/>
                <a:ea typeface="Noto Sans CJK SC"/>
              </a:rPr>
              <a:t>2. Setiap perubahan data yang dibuat dalam satu aplikasi yang dibuat tersedia untuk semua aplikasi.</a:t>
            </a:r>
            <a:endParaRPr b="0" lang="en-US" sz="1600" spc="-1" strike="noStrike">
              <a:latin typeface="Arial"/>
            </a:endParaRPr>
          </a:p>
          <a:p>
            <a:pPr marL="12600" algn="just">
              <a:lnSpc>
                <a:spcPct val="101000"/>
              </a:lnSpc>
              <a:spcBef>
                <a:spcPts val="1295"/>
              </a:spcBef>
            </a:pPr>
            <a:r>
              <a:rPr b="0" lang="en-US" sz="1600" spc="-1" strike="noStrike">
                <a:solidFill>
                  <a:srgbClr val="000000"/>
                </a:solidFill>
                <a:latin typeface="Arial"/>
                <a:ea typeface="Noto Sans CJK SC"/>
              </a:rPr>
              <a:t>3. Pada saat database melakukan integrasi, database-database yang disekitarnya dapat saling berhubungan dengan mudah sesuai dengan keperluannya masing-masing.</a:t>
            </a:r>
            <a:endParaRPr b="0" lang="en-US" sz="1600" spc="-1" strike="noStrike">
              <a:latin typeface="Arial"/>
            </a:endParaRPr>
          </a:p>
        </p:txBody>
      </p:sp>
      <p:sp>
        <p:nvSpPr>
          <p:cNvPr id="375" name="CustomShape 7"/>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2"/>
              </a:rPr>
              <a:t>www.sar.ac.id</a:t>
            </a:r>
            <a:endParaRPr b="0" lang="en-US" sz="1400" spc="-1" strike="noStrike">
              <a:latin typeface="Arial"/>
            </a:endParaRPr>
          </a:p>
        </p:txBody>
      </p:sp>
      <p:sp>
        <p:nvSpPr>
          <p:cNvPr id="376" name="CustomShape 8"/>
          <p:cNvSpPr/>
          <p:nvPr/>
        </p:nvSpPr>
        <p:spPr>
          <a:xfrm>
            <a:off x="8827920" y="4695840"/>
            <a:ext cx="228960" cy="298368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F8442C76-3127-4D61-A384-283A6AE443D6}"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377" name="CustomShape 9"/>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6292800" y="127080"/>
            <a:ext cx="778320" cy="25776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379" name="Group 2"/>
          <p:cNvGrpSpPr/>
          <p:nvPr/>
        </p:nvGrpSpPr>
        <p:grpSpPr>
          <a:xfrm>
            <a:off x="0" y="0"/>
            <a:ext cx="7074360" cy="1325880"/>
            <a:chOff x="0" y="0"/>
            <a:chExt cx="7074360" cy="1325880"/>
          </a:xfrm>
        </p:grpSpPr>
        <p:sp>
          <p:nvSpPr>
            <p:cNvPr id="380" name="CustomShape 3"/>
            <p:cNvSpPr/>
            <p:nvPr/>
          </p:nvSpPr>
          <p:spPr>
            <a:xfrm>
              <a:off x="0" y="0"/>
              <a:ext cx="6755040" cy="132588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381" name="CustomShape 4"/>
            <p:cNvSpPr/>
            <p:nvPr/>
          </p:nvSpPr>
          <p:spPr>
            <a:xfrm>
              <a:off x="0" y="378000"/>
              <a:ext cx="7074360" cy="77328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382" name="CustomShape 5"/>
          <p:cNvSpPr/>
          <p:nvPr/>
        </p:nvSpPr>
        <p:spPr>
          <a:xfrm>
            <a:off x="6946920" y="4948200"/>
            <a:ext cx="392400" cy="13068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383" name="Group 6"/>
          <p:cNvGrpSpPr/>
          <p:nvPr/>
        </p:nvGrpSpPr>
        <p:grpSpPr>
          <a:xfrm>
            <a:off x="6950160" y="4471920"/>
            <a:ext cx="2192760" cy="670320"/>
            <a:chOff x="6950160" y="4471920"/>
            <a:chExt cx="2192760" cy="670320"/>
          </a:xfrm>
        </p:grpSpPr>
        <p:sp>
          <p:nvSpPr>
            <p:cNvPr id="384" name="CustomShape 7"/>
            <p:cNvSpPr/>
            <p:nvPr/>
          </p:nvSpPr>
          <p:spPr>
            <a:xfrm>
              <a:off x="7107120" y="4471920"/>
              <a:ext cx="2035800" cy="67032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385" name="CustomShape 8"/>
            <p:cNvSpPr/>
            <p:nvPr/>
          </p:nvSpPr>
          <p:spPr>
            <a:xfrm>
              <a:off x="6950160" y="4646520"/>
              <a:ext cx="2192400" cy="30348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386" name="CustomShape 9"/>
          <p:cNvSpPr/>
          <p:nvPr/>
        </p:nvSpPr>
        <p:spPr>
          <a:xfrm>
            <a:off x="8524800" y="193680"/>
            <a:ext cx="514440" cy="703440"/>
          </a:xfrm>
          <a:prstGeom prst="rect">
            <a:avLst/>
          </a:prstGeom>
          <a:blipFill rotWithShape="0">
            <a:blip r:embed="rId1"/>
            <a:stretch>
              <a:fillRect/>
            </a:stretch>
          </a:blipFill>
          <a:ln>
            <a:noFill/>
          </a:ln>
        </p:spPr>
        <p:style>
          <a:lnRef idx="0"/>
          <a:fillRef idx="0"/>
          <a:effectRef idx="0"/>
          <a:fontRef idx="minor"/>
        </p:style>
      </p:sp>
      <p:sp>
        <p:nvSpPr>
          <p:cNvPr id="387" name="CustomShape 10"/>
          <p:cNvSpPr/>
          <p:nvPr/>
        </p:nvSpPr>
        <p:spPr>
          <a:xfrm>
            <a:off x="7226280" y="4637160"/>
            <a:ext cx="298440" cy="298440"/>
          </a:xfrm>
          <a:prstGeom prst="rect">
            <a:avLst/>
          </a:prstGeom>
          <a:blipFill rotWithShape="0">
            <a:blip r:embed="rId2"/>
            <a:stretch>
              <a:fillRect/>
            </a:stretch>
          </a:blipFill>
          <a:ln>
            <a:noFill/>
          </a:ln>
        </p:spPr>
        <p:style>
          <a:lnRef idx="0"/>
          <a:fillRef idx="0"/>
          <a:effectRef idx="0"/>
          <a:fontRef idx="minor"/>
        </p:style>
      </p:sp>
      <p:grpSp>
        <p:nvGrpSpPr>
          <p:cNvPr id="388" name="Group 11"/>
          <p:cNvGrpSpPr/>
          <p:nvPr/>
        </p:nvGrpSpPr>
        <p:grpSpPr>
          <a:xfrm>
            <a:off x="1440" y="4903920"/>
            <a:ext cx="2034000" cy="238680"/>
            <a:chOff x="1440" y="4903920"/>
            <a:chExt cx="2034000" cy="238680"/>
          </a:xfrm>
        </p:grpSpPr>
        <p:sp>
          <p:nvSpPr>
            <p:cNvPr id="389" name="CustomShape 12"/>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90" name="CustomShape 13"/>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91" name="CustomShape 14"/>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392" name="CustomShape 15"/>
            <p:cNvSpPr/>
            <p:nvPr/>
          </p:nvSpPr>
          <p:spPr>
            <a:xfrm>
              <a:off x="682560" y="4903920"/>
              <a:ext cx="1352880" cy="23868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93" name="CustomShape 16"/>
            <p:cNvSpPr/>
            <p:nvPr/>
          </p:nvSpPr>
          <p:spPr>
            <a:xfrm>
              <a:off x="1440" y="4903920"/>
              <a:ext cx="1352880" cy="23868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94" name="CustomShape 17"/>
            <p:cNvSpPr/>
            <p:nvPr/>
          </p:nvSpPr>
          <p:spPr>
            <a:xfrm>
              <a:off x="90360" y="4903920"/>
              <a:ext cx="1900440" cy="23868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395" name="CustomShape 18"/>
          <p:cNvSpPr/>
          <p:nvPr/>
        </p:nvSpPr>
        <p:spPr>
          <a:xfrm>
            <a:off x="887400" y="600120"/>
            <a:ext cx="5146920" cy="551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Catatan Integrasi Basis Data</a:t>
            </a:r>
            <a:endParaRPr b="0" lang="en-US" sz="2000" spc="-1" strike="noStrike">
              <a:latin typeface="Arial"/>
            </a:endParaRPr>
          </a:p>
        </p:txBody>
      </p:sp>
      <p:sp>
        <p:nvSpPr>
          <p:cNvPr id="396" name="CustomShape 19"/>
          <p:cNvSpPr/>
          <p:nvPr/>
        </p:nvSpPr>
        <p:spPr>
          <a:xfrm>
            <a:off x="293760" y="574560"/>
            <a:ext cx="308520" cy="40176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397" name="CustomShape 20"/>
          <p:cNvSpPr/>
          <p:nvPr/>
        </p:nvSpPr>
        <p:spPr>
          <a:xfrm>
            <a:off x="468360" y="20988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98" name="CustomShape 21"/>
          <p:cNvSpPr/>
          <p:nvPr/>
        </p:nvSpPr>
        <p:spPr>
          <a:xfrm>
            <a:off x="7553880" y="4667400"/>
            <a:ext cx="1130040" cy="20808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399" name="CustomShape 22"/>
          <p:cNvSpPr/>
          <p:nvPr/>
        </p:nvSpPr>
        <p:spPr>
          <a:xfrm>
            <a:off x="8904960" y="4695840"/>
            <a:ext cx="152280" cy="18324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926BE3AC-7537-45CA-8C3E-556E56B479DB}" type="slidenum">
              <a:rPr b="1" lang="en-US" sz="1200" spc="-1" strike="noStrike">
                <a:solidFill>
                  <a:srgbClr val="ffffff"/>
                </a:solidFill>
                <a:latin typeface="Roboto Condensed"/>
                <a:ea typeface="DejaVu Sans"/>
              </a:rPr>
              <a:t>1</a:t>
            </a:fld>
            <a:endParaRPr b="0" lang="en-US" sz="1200" spc="-1" strike="noStrike">
              <a:latin typeface="Arial"/>
            </a:endParaRPr>
          </a:p>
        </p:txBody>
      </p:sp>
      <p:sp>
        <p:nvSpPr>
          <p:cNvPr id="400" name="CustomShape 23"/>
          <p:cNvSpPr/>
          <p:nvPr/>
        </p:nvSpPr>
        <p:spPr>
          <a:xfrm>
            <a:off x="479160" y="4950360"/>
            <a:ext cx="1121400" cy="298404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63"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01" name="CustomShape 24"/>
          <p:cNvSpPr/>
          <p:nvPr/>
        </p:nvSpPr>
        <p:spPr>
          <a:xfrm>
            <a:off x="468360" y="235620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2" name="CustomShape 25"/>
          <p:cNvSpPr/>
          <p:nvPr/>
        </p:nvSpPr>
        <p:spPr>
          <a:xfrm>
            <a:off x="468360" y="26132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3" name="CustomShape 26"/>
          <p:cNvSpPr/>
          <p:nvPr/>
        </p:nvSpPr>
        <p:spPr>
          <a:xfrm>
            <a:off x="468360" y="28702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4" name="CustomShape 27"/>
          <p:cNvSpPr/>
          <p:nvPr/>
        </p:nvSpPr>
        <p:spPr>
          <a:xfrm>
            <a:off x="3730680" y="202284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5" name="CustomShape 28"/>
          <p:cNvSpPr/>
          <p:nvPr/>
        </p:nvSpPr>
        <p:spPr>
          <a:xfrm>
            <a:off x="274320" y="1679040"/>
            <a:ext cx="8137080" cy="1785960"/>
          </a:xfrm>
          <a:prstGeom prst="rect">
            <a:avLst/>
          </a:prstGeom>
          <a:noFill/>
          <a:ln>
            <a:noFill/>
          </a:ln>
        </p:spPr>
        <p:style>
          <a:lnRef idx="0"/>
          <a:fillRef idx="0"/>
          <a:effectRef idx="0"/>
          <a:fontRef idx="minor"/>
        </p:style>
        <p:txBody>
          <a:bodyPr lIns="0" rIns="0" tIns="20160" bIns="0"/>
          <a:p>
            <a:pPr marL="12600">
              <a:lnSpc>
                <a:spcPct val="100000"/>
              </a:lnSpc>
              <a:spcBef>
                <a:spcPts val="283"/>
              </a:spcBef>
              <a:spcAft>
                <a:spcPts val="283"/>
              </a:spcAft>
            </a:pPr>
            <a:r>
              <a:rPr b="0" lang="en-US" sz="1600" spc="-1" strike="noStrike">
                <a:solidFill>
                  <a:srgbClr val="000000"/>
                </a:solidFill>
                <a:latin typeface="Arial"/>
                <a:ea typeface="Noto Sans CJK SC"/>
              </a:rPr>
              <a:t>Relational pada database biasa membutuhkan query dan waktu untuk menampilkan informasi. Relational ini hanya bisa mengolah dala dua dimensi. Untuk mengoptimalkan pengolahan data maka relational Data Warehouse dapat digunakan karena rekational ini bersifat NoSQL sehingga tidak membutuhkan query untuk mendapatkan informasi. Relational ini juga bisa mengolah data multidimensi. Data pada Data Warehouse juga akan di cleansing menggunakan proses ETL (Extraction, Transportatition, Load)</a:t>
            </a:r>
            <a:endParaRPr b="0" lang="en-US" sz="1600" spc="-1" strike="noStrike">
              <a:latin typeface="Arial"/>
            </a:endParaRPr>
          </a:p>
        </p:txBody>
      </p:sp>
      <p:sp>
        <p:nvSpPr>
          <p:cNvPr id="406" name="CustomShape 29"/>
          <p:cNvSpPr/>
          <p:nvPr/>
        </p:nvSpPr>
        <p:spPr>
          <a:xfrm>
            <a:off x="3730680" y="264168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7" name="CustomShape 30"/>
          <p:cNvSpPr/>
          <p:nvPr/>
        </p:nvSpPr>
        <p:spPr>
          <a:xfrm>
            <a:off x="3730680" y="3080160"/>
            <a:ext cx="36720" cy="4248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2021-01-17T13:49:07Z</dcterms:created>
  <dc:creator/>
  <dc:description/>
  <dc:language>en-US</dc:language>
  <cp:lastModifiedBy/>
  <dcterms:modified xsi:type="dcterms:W3CDTF">2021-01-18T16:15:10Z</dcterms:modified>
  <cp:revision>14</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reator">
    <vt:lpwstr>Google</vt:lpwstr>
  </property>
  <property fmtid="{D5CDD505-2E9C-101B-9397-08002B2CF9AE}" pid="4" name="HyperlinksChanged">
    <vt:bool>0</vt:bool>
  </property>
  <property fmtid="{D5CDD505-2E9C-101B-9397-08002B2CF9AE}" pid="5" name="LastSaved">
    <vt:filetime>2021-01-17T00:00:00Z</vt:filetime>
  </property>
  <property fmtid="{D5CDD505-2E9C-101B-9397-08002B2CF9AE}" pid="6" name="LinksUpToDate">
    <vt:bool>0</vt:bool>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ies>
</file>